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26928E-32FE-4E86-B871-93B67101DA62}" type="datetimeFigureOut">
              <a:rPr lang="ru-RU" smtClean="0"/>
              <a:t>19.01.2022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76C9A-FCC1-489C-B060-8112863BB34D}" type="slidenum">
              <a:rPr lang="ru-RU" smtClean="0"/>
              <a:t>‹#›</a:t>
            </a:fld>
            <a:endParaRPr lang="ru-RU"/>
          </a:p>
        </p:txBody>
      </p:sp>
    </p:spTree>
    <p:extLst>
      <p:ext uri="{BB962C8B-B14F-4D97-AF65-F5344CB8AC3E}">
        <p14:creationId xmlns:p14="http://schemas.microsoft.com/office/powerpoint/2010/main" val="3853904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1376C9A-FCC1-489C-B060-8112863BB34D}" type="slidenum">
              <a:rPr lang="ru-RU" smtClean="0"/>
              <a:t>3</a:t>
            </a:fld>
            <a:endParaRPr lang="ru-RU"/>
          </a:p>
        </p:txBody>
      </p:sp>
    </p:spTree>
    <p:extLst>
      <p:ext uri="{BB962C8B-B14F-4D97-AF65-F5344CB8AC3E}">
        <p14:creationId xmlns:p14="http://schemas.microsoft.com/office/powerpoint/2010/main" val="2303548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B1EDCB6-89BB-4607-AA90-E35325932E98}" type="datetimeFigureOut">
              <a:rPr lang="ru-RU" smtClean="0"/>
              <a:t>19.01.2022</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E7CA9367-5F41-45D6-BEF5-19294707C534}"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1109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B1EDCB6-89BB-4607-AA90-E35325932E98}" type="datetimeFigureOut">
              <a:rPr lang="ru-RU" smtClean="0"/>
              <a:t>19.01.2022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CA9367-5F41-45D6-BEF5-19294707C534}" type="slidenum">
              <a:rPr lang="ru-RU" smtClean="0"/>
              <a:t>‹#›</a:t>
            </a:fld>
            <a:endParaRPr lang="ru-RU"/>
          </a:p>
        </p:txBody>
      </p:sp>
    </p:spTree>
    <p:extLst>
      <p:ext uri="{BB962C8B-B14F-4D97-AF65-F5344CB8AC3E}">
        <p14:creationId xmlns:p14="http://schemas.microsoft.com/office/powerpoint/2010/main" val="493054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B1EDCB6-89BB-4607-AA90-E35325932E98}" type="datetimeFigureOut">
              <a:rPr lang="ru-RU" smtClean="0"/>
              <a:t>19.01.2022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CA9367-5F41-45D6-BEF5-19294707C534}"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43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B1EDCB6-89BB-4607-AA90-E35325932E98}" type="datetimeFigureOut">
              <a:rPr lang="ru-RU" smtClean="0"/>
              <a:t>19.01.2022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CA9367-5F41-45D6-BEF5-19294707C534}"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3390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B1EDCB6-89BB-4607-AA90-E35325932E98}" type="datetimeFigureOut">
              <a:rPr lang="ru-RU" smtClean="0"/>
              <a:t>19.01.2022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CA9367-5F41-45D6-BEF5-19294707C534}" type="slidenum">
              <a:rPr lang="ru-RU" smtClean="0"/>
              <a:t>‹#›</a:t>
            </a:fld>
            <a:endParaRPr lang="ru-RU"/>
          </a:p>
        </p:txBody>
      </p:sp>
    </p:spTree>
    <p:extLst>
      <p:ext uri="{BB962C8B-B14F-4D97-AF65-F5344CB8AC3E}">
        <p14:creationId xmlns:p14="http://schemas.microsoft.com/office/powerpoint/2010/main" val="3455243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B1EDCB6-89BB-4607-AA90-E35325932E98}" type="datetimeFigureOut">
              <a:rPr lang="ru-RU" smtClean="0"/>
              <a:t>19.01.2022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CA9367-5F41-45D6-BEF5-19294707C534}"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8240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B1EDCB6-89BB-4607-AA90-E35325932E98}" type="datetimeFigureOut">
              <a:rPr lang="ru-RU" smtClean="0"/>
              <a:t>19.01.2022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CA9367-5F41-45D6-BEF5-19294707C534}"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0080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B1EDCB6-89BB-4607-AA90-E35325932E98}" type="datetimeFigureOut">
              <a:rPr lang="ru-RU" smtClean="0"/>
              <a:t>19.01.2022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CA9367-5F41-45D6-BEF5-19294707C534}"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4337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B1EDCB6-89BB-4607-AA90-E35325932E98}" type="datetimeFigureOut">
              <a:rPr lang="ru-RU" smtClean="0"/>
              <a:t>19.01.2022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CA9367-5F41-45D6-BEF5-19294707C534}"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7922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B1EDCB6-89BB-4607-AA90-E35325932E98}" type="datetimeFigureOut">
              <a:rPr lang="ru-RU" smtClean="0"/>
              <a:t>19.01.2022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CA9367-5F41-45D6-BEF5-19294707C534}" type="slidenum">
              <a:rPr lang="ru-RU" smtClean="0"/>
              <a:t>‹#›</a:t>
            </a:fld>
            <a:endParaRPr lang="ru-RU"/>
          </a:p>
        </p:txBody>
      </p:sp>
    </p:spTree>
    <p:extLst>
      <p:ext uri="{BB962C8B-B14F-4D97-AF65-F5344CB8AC3E}">
        <p14:creationId xmlns:p14="http://schemas.microsoft.com/office/powerpoint/2010/main" val="1182516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B1EDCB6-89BB-4607-AA90-E35325932E98}" type="datetimeFigureOut">
              <a:rPr lang="ru-RU" smtClean="0"/>
              <a:t>19.01.2022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CA9367-5F41-45D6-BEF5-19294707C534}"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5899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B1EDCB6-89BB-4607-AA90-E35325932E98}" type="datetimeFigureOut">
              <a:rPr lang="ru-RU" smtClean="0"/>
              <a:t>19.01.2022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CA9367-5F41-45D6-BEF5-19294707C534}" type="slidenum">
              <a:rPr lang="ru-RU" smtClean="0"/>
              <a:t>‹#›</a:t>
            </a:fld>
            <a:endParaRPr lang="ru-RU"/>
          </a:p>
        </p:txBody>
      </p:sp>
    </p:spTree>
    <p:extLst>
      <p:ext uri="{BB962C8B-B14F-4D97-AF65-F5344CB8AC3E}">
        <p14:creationId xmlns:p14="http://schemas.microsoft.com/office/powerpoint/2010/main" val="3601489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B1EDCB6-89BB-4607-AA90-E35325932E98}" type="datetimeFigureOut">
              <a:rPr lang="ru-RU" smtClean="0"/>
              <a:t>19.01.2022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7CA9367-5F41-45D6-BEF5-19294707C534}"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0407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B1EDCB6-89BB-4607-AA90-E35325932E98}" type="datetimeFigureOut">
              <a:rPr lang="ru-RU" smtClean="0"/>
              <a:t>19.01.2022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7CA9367-5F41-45D6-BEF5-19294707C534}"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121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EDCB6-89BB-4607-AA90-E35325932E98}" type="datetimeFigureOut">
              <a:rPr lang="ru-RU" smtClean="0"/>
              <a:t>19.01.2022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7CA9367-5F41-45D6-BEF5-19294707C534}" type="slidenum">
              <a:rPr lang="ru-RU" smtClean="0"/>
              <a:t>‹#›</a:t>
            </a:fld>
            <a:endParaRPr lang="ru-RU"/>
          </a:p>
        </p:txBody>
      </p:sp>
    </p:spTree>
    <p:extLst>
      <p:ext uri="{BB962C8B-B14F-4D97-AF65-F5344CB8AC3E}">
        <p14:creationId xmlns:p14="http://schemas.microsoft.com/office/powerpoint/2010/main" val="177632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B1EDCB6-89BB-4607-AA90-E35325932E98}" type="datetimeFigureOut">
              <a:rPr lang="ru-RU" smtClean="0"/>
              <a:t>19.01.2022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CA9367-5F41-45D6-BEF5-19294707C534}"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290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B1EDCB6-89BB-4607-AA90-E35325932E98}" type="datetimeFigureOut">
              <a:rPr lang="ru-RU" smtClean="0"/>
              <a:t>19.01.2022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CA9367-5F41-45D6-BEF5-19294707C534}" type="slidenum">
              <a:rPr lang="ru-RU" smtClean="0"/>
              <a:t>‹#›</a:t>
            </a:fld>
            <a:endParaRPr lang="ru-RU"/>
          </a:p>
        </p:txBody>
      </p:sp>
    </p:spTree>
    <p:extLst>
      <p:ext uri="{BB962C8B-B14F-4D97-AF65-F5344CB8AC3E}">
        <p14:creationId xmlns:p14="http://schemas.microsoft.com/office/powerpoint/2010/main" val="328963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1EDCB6-89BB-4607-AA90-E35325932E98}" type="datetimeFigureOut">
              <a:rPr lang="ru-RU" smtClean="0"/>
              <a:t>19.01.2022</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7CA9367-5F41-45D6-BEF5-19294707C534}" type="slidenum">
              <a:rPr lang="ru-RU" smtClean="0"/>
              <a:t>‹#›</a:t>
            </a:fld>
            <a:endParaRPr lang="ru-RU"/>
          </a:p>
        </p:txBody>
      </p:sp>
    </p:spTree>
    <p:extLst>
      <p:ext uri="{BB962C8B-B14F-4D97-AF65-F5344CB8AC3E}">
        <p14:creationId xmlns:p14="http://schemas.microsoft.com/office/powerpoint/2010/main" val="4185768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3600" b="1" dirty="0">
                <a:latin typeface="Times New Roman" panose="02020603050405020304" pitchFamily="18" charset="0"/>
                <a:cs typeface="Times New Roman" panose="02020603050405020304" pitchFamily="18" charset="0"/>
              </a:rPr>
              <a:t>ТЕОРИИ ПСИХИЧЕСКОГО РАЗВИТИЯ</a:t>
            </a:r>
          </a:p>
        </p:txBody>
      </p:sp>
      <p:sp>
        <p:nvSpPr>
          <p:cNvPr id="3" name="Подзаголовок 2"/>
          <p:cNvSpPr>
            <a:spLocks noGrp="1"/>
          </p:cNvSpPr>
          <p:nvPr>
            <p:ph type="subTitle" idx="1"/>
          </p:nvPr>
        </p:nvSpPr>
        <p:spPr/>
        <p:txBody>
          <a:bodyPr/>
          <a:lstStyle/>
          <a:p>
            <a:endParaRPr lang="ru-RU" dirty="0" smtClean="0"/>
          </a:p>
          <a:p>
            <a:r>
              <a:rPr lang="ru-RU" sz="3600" b="1" dirty="0" smtClean="0">
                <a:latin typeface="Times New Roman" panose="02020603050405020304" pitchFamily="18" charset="0"/>
                <a:cs typeface="Times New Roman" panose="02020603050405020304" pitchFamily="18" charset="0"/>
              </a:rPr>
              <a:t>Лекция 2</a:t>
            </a:r>
            <a:endParaRPr lang="ru-RU"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388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4275" y="559557"/>
            <a:ext cx="10645252" cy="5909310"/>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Психоанализом занимались такие ученые, как К. Юнг, А. Адлер, К. </a:t>
            </a:r>
            <a:r>
              <a:rPr lang="ru-RU" dirty="0" err="1" smtClean="0">
                <a:latin typeface="Times New Roman" panose="02020603050405020304" pitchFamily="18" charset="0"/>
                <a:cs typeface="Times New Roman" panose="02020603050405020304" pitchFamily="18" charset="0"/>
              </a:rPr>
              <a:t>Хорни</a:t>
            </a:r>
            <a:r>
              <a:rPr lang="ru-RU" dirty="0" smtClean="0">
                <a:latin typeface="Times New Roman" panose="02020603050405020304" pitchFamily="18" charset="0"/>
                <a:cs typeface="Times New Roman" panose="02020603050405020304" pitchFamily="18" charset="0"/>
              </a:rPr>
              <a:t>. С.Д. Смирнов провел анализ движущих сил и условий развития личности в зарубежных концепциях. Были получены следующие данные:</a:t>
            </a:r>
          </a:p>
          <a:p>
            <a:pPr algn="just"/>
            <a:r>
              <a:rPr lang="ru-RU" dirty="0" smtClean="0">
                <a:latin typeface="Times New Roman" panose="02020603050405020304" pitchFamily="18" charset="0"/>
                <a:cs typeface="Times New Roman" panose="02020603050405020304" pitchFamily="18" charset="0"/>
              </a:rPr>
              <a:t>• по 3. Фрейду, основой индивидуального и личностного развития являются врожденные влечения и инстинкты, где единственным источником психической энергии признают биологическое влечение (либидо);</a:t>
            </a:r>
          </a:p>
          <a:p>
            <a:pPr algn="just"/>
            <a:r>
              <a:rPr lang="ru-RU" dirty="0" smtClean="0">
                <a:latin typeface="Times New Roman" panose="02020603050405020304" pitchFamily="18" charset="0"/>
                <a:cs typeface="Times New Roman" panose="02020603050405020304" pitchFamily="18" charset="0"/>
              </a:rPr>
              <a:t>• по К. Юнгу, развитие есть «индивидуализация» как дифференциация от общности. Конечная цель индивидуализации – достижение высшей точки «самости», целостности и полного единства всех психических структур;</a:t>
            </a:r>
          </a:p>
          <a:p>
            <a:pPr algn="just"/>
            <a:r>
              <a:rPr lang="ru-RU" dirty="0" smtClean="0">
                <a:latin typeface="Times New Roman" panose="02020603050405020304" pitchFamily="18" charset="0"/>
                <a:cs typeface="Times New Roman" panose="02020603050405020304" pitchFamily="18" charset="0"/>
              </a:rPr>
              <a:t>• по А. Адлеру, человеку от рождения присуще «чувство общности», или «общественное чувство», которое побуждает его войти в общество, преодолеть чувство собственной неполноценности, обычно возникающее в первые годы жизни, и добиться превосходства за счет разного рода компенсаций;</a:t>
            </a:r>
          </a:p>
          <a:p>
            <a:pPr algn="just"/>
            <a:r>
              <a:rPr lang="ru-RU" dirty="0" smtClean="0">
                <a:latin typeface="Times New Roman" panose="02020603050405020304" pitchFamily="18" charset="0"/>
                <a:cs typeface="Times New Roman" panose="02020603050405020304" pitchFamily="18" charset="0"/>
              </a:rPr>
              <a:t>• по К. </a:t>
            </a:r>
            <a:r>
              <a:rPr lang="ru-RU" dirty="0" err="1" smtClean="0">
                <a:latin typeface="Times New Roman" panose="02020603050405020304" pitchFamily="18" charset="0"/>
                <a:cs typeface="Times New Roman" panose="02020603050405020304" pitchFamily="18" charset="0"/>
              </a:rPr>
              <a:t>Хорни</a:t>
            </a:r>
            <a:r>
              <a:rPr lang="ru-RU" dirty="0" smtClean="0">
                <a:latin typeface="Times New Roman" panose="02020603050405020304" pitchFamily="18" charset="0"/>
                <a:cs typeface="Times New Roman" panose="02020603050405020304" pitchFamily="18" charset="0"/>
              </a:rPr>
              <a:t>, основным источником энергии для развития личности является чувство беспокойства, </a:t>
            </a:r>
            <a:r>
              <a:rPr lang="ru-RU" dirty="0" err="1" smtClean="0">
                <a:latin typeface="Times New Roman" panose="02020603050405020304" pitchFamily="18" charset="0"/>
                <a:cs typeface="Times New Roman" panose="02020603050405020304" pitchFamily="18" charset="0"/>
              </a:rPr>
              <a:t>неуютности</a:t>
            </a:r>
            <a:r>
              <a:rPr lang="ru-RU" dirty="0" smtClean="0">
                <a:latin typeface="Times New Roman" panose="02020603050405020304" pitchFamily="18" charset="0"/>
                <a:cs typeface="Times New Roman" panose="02020603050405020304" pitchFamily="18" charset="0"/>
              </a:rPr>
              <a:t>, «коренной тревоги» и порождаемое им стремление к безопасности и т. д.</a:t>
            </a:r>
          </a:p>
          <a:p>
            <a:pPr algn="just"/>
            <a:r>
              <a:rPr lang="ru-RU" dirty="0" smtClean="0">
                <a:latin typeface="Times New Roman" panose="02020603050405020304" pitchFamily="18" charset="0"/>
                <a:cs typeface="Times New Roman" panose="02020603050405020304" pitchFamily="18" charset="0"/>
              </a:rPr>
              <a:t>Дочь 3. Фрейда Анна Фрейд (1895–1982) продолжила и развила классическую теорию и практику психоанализа. В инстинктивной части личности она выделила сексуальную и агрессивную составляющие. Она считала также, что каждая фаза развития ребенка есть результат разрешения конфликта между внутренними инстинктивными влечениями и ограничениями социального окружения. Детское развитие, по ее мнению, – это процесс постепенной социализации ребенка, подчиняющийся закону перехода от принципа удовольствия к принципу реальности. Продвижение от одного принципа к другому возможно только тогда, когда различные функции «Я» достигнут определенных ступеней развития.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7754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9684" y="341195"/>
            <a:ext cx="10740787" cy="6263352"/>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Примером этому может служить следующее: с развитием памяти ребенок может действовать на основе опыта и предвидения, обретение речи делает его членом общества, логика способствует пониманию причины и следствия, и поэтому приспособление к миру становится осознанным и адекватным. Становление принципа реальности и мыслительных процессов открывает путь к появлению новых механизмов социализации: имитации (подражания), идентификации (принятия роли), интроекции (принятия на себя чувств другого человека). Эти механизмы способствуют образованию «Сверх-Я». Возникновение этой инстанции означает для ребенка решающий прогресс в его социализации.</a:t>
            </a:r>
          </a:p>
          <a:p>
            <a:pPr algn="just"/>
            <a:r>
              <a:rPr lang="ru-RU" dirty="0" smtClean="0">
                <a:latin typeface="Times New Roman" panose="02020603050405020304" pitchFamily="18" charset="0"/>
                <a:cs typeface="Times New Roman" panose="02020603050405020304" pitchFamily="18" charset="0"/>
              </a:rPr>
              <a:t>Было доказано также, что на развитие ребенка оказывают влияние индивидуальные пристрастия и антипатии матери. </a:t>
            </a:r>
          </a:p>
          <a:p>
            <a:pPr algn="just"/>
            <a:r>
              <a:rPr lang="ru-RU" dirty="0" smtClean="0">
                <a:latin typeface="Times New Roman" panose="02020603050405020304" pitchFamily="18" charset="0"/>
                <a:cs typeface="Times New Roman" panose="02020603050405020304" pitchFamily="18" charset="0"/>
              </a:rPr>
              <a:t>По мнению А. Фрейд, негармоничное личностное развитие основывается на следующих причинах: неравномерный прогресс по линии развития, неравномерно длящиеся регрессии, особенности обособления внутренних инстанций друг от друга и формирование связей между ними и др. «При этих обстоятельствах не удивительно, что индивидуальные различия между людьми столь велики, отклонения от прямой линии развития заходят так далеко и определения строгой нормы так неудовлетворительны. Постоянные взаимовлияния прогресса и регресса приносят с собой бесчисленные вариации в рамках нормального развития».</a:t>
            </a:r>
          </a:p>
          <a:p>
            <a:pPr algn="ctr"/>
            <a:r>
              <a:rPr lang="ru-RU" b="1" dirty="0" smtClean="0">
                <a:solidFill>
                  <a:srgbClr val="FF0000"/>
                </a:solidFill>
                <a:latin typeface="Times New Roman" panose="02020603050405020304" pitchFamily="18" charset="0"/>
                <a:cs typeface="Times New Roman" panose="02020603050405020304" pitchFamily="18" charset="0"/>
              </a:rPr>
              <a:t>2.4. Эпигенетическая теория личности Эрика Эриксона</a:t>
            </a:r>
          </a:p>
          <a:p>
            <a:pPr algn="just"/>
            <a:r>
              <a:rPr lang="ru-RU" dirty="0" smtClean="0">
                <a:latin typeface="Times New Roman" panose="02020603050405020304" pitchFamily="18" charset="0"/>
                <a:cs typeface="Times New Roman" panose="02020603050405020304" pitchFamily="18" charset="0"/>
              </a:rPr>
              <a:t>Возникновению теории личности американского психоаналитика Э. Эриксона (1904–1994) способствовали труды по психоанализу. Эриксон принял структуру личности 3. Фрейда и создал психоаналитическую концепцию об отношениях «Я» и общества. Особое внимание он обратил на роль «Я» в развитии личности, считая, что основы человеческого «Я» кроются в социальной организации общества. К этому выводу он пришел, наблюдая за личностными изменениями, произошедшими с людьми в послевоенной Америке.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9569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8991" y="736979"/>
            <a:ext cx="10413241" cy="5632311"/>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Люди стали более тревожными, жесткими, подверженными апатии, смятению. Приняв идею неосознанной мотивации, Эриксон в своих исследованиях особое внимание уделял процессам социализации.</a:t>
            </a:r>
          </a:p>
          <a:p>
            <a:pPr algn="just"/>
            <a:r>
              <a:rPr lang="ru-RU" dirty="0" smtClean="0">
                <a:latin typeface="Times New Roman" panose="02020603050405020304" pitchFamily="18" charset="0"/>
                <a:cs typeface="Times New Roman" panose="02020603050405020304" pitchFamily="18" charset="0"/>
              </a:rPr>
              <a:t>Работы Эриксона знаменуют собой начало нового метода исследования психики – </a:t>
            </a:r>
            <a:r>
              <a:rPr lang="ru-RU" i="1" dirty="0" err="1" smtClean="0">
                <a:latin typeface="Times New Roman" panose="02020603050405020304" pitchFamily="18" charset="0"/>
                <a:cs typeface="Times New Roman" panose="02020603050405020304" pitchFamily="18" charset="0"/>
              </a:rPr>
              <a:t>психоисторического</a:t>
            </a:r>
            <a:r>
              <a:rPr lang="ru-RU" dirty="0" smtClean="0">
                <a:latin typeface="Times New Roman" panose="02020603050405020304" pitchFamily="18" charset="0"/>
                <a:cs typeface="Times New Roman" panose="02020603050405020304" pitchFamily="18" charset="0"/>
              </a:rPr>
              <a:t>, который представляет собой применение психоанализа к изучению развития личности с учетом того исторического периода, в котором она живет. С помощью этого метода Эриксон проанализировал биографии Мартина Лютера, Махатмы Ганди, Бернарда Шоу, Томаса </a:t>
            </a:r>
            <a:r>
              <a:rPr lang="ru-RU" dirty="0" err="1" smtClean="0">
                <a:latin typeface="Times New Roman" panose="02020603050405020304" pitchFamily="18" charset="0"/>
                <a:cs typeface="Times New Roman" panose="02020603050405020304" pitchFamily="18" charset="0"/>
              </a:rPr>
              <a:t>Джефферсона</a:t>
            </a:r>
            <a:r>
              <a:rPr lang="ru-RU" dirty="0" smtClean="0">
                <a:latin typeface="Times New Roman" panose="02020603050405020304" pitchFamily="18" charset="0"/>
                <a:cs typeface="Times New Roman" panose="02020603050405020304" pitchFamily="18" charset="0"/>
              </a:rPr>
              <a:t> и других выдающихся людей, а также истории жизни современников – взрослых и детей. </a:t>
            </a:r>
            <a:r>
              <a:rPr lang="ru-RU" dirty="0" err="1" smtClean="0">
                <a:latin typeface="Times New Roman" panose="02020603050405020304" pitchFamily="18" charset="0"/>
                <a:cs typeface="Times New Roman" panose="02020603050405020304" pitchFamily="18" charset="0"/>
              </a:rPr>
              <a:t>Психоисторический</a:t>
            </a:r>
            <a:r>
              <a:rPr lang="ru-RU" dirty="0" smtClean="0">
                <a:latin typeface="Times New Roman" panose="02020603050405020304" pitchFamily="18" charset="0"/>
                <a:cs typeface="Times New Roman" panose="02020603050405020304" pitchFamily="18" charset="0"/>
              </a:rPr>
              <a:t> метод требует равного внимания как к психологии индивида, так и к характеру общества, в котором живет человек. Основная задача Эриксона состояла в разработке новой </a:t>
            </a:r>
            <a:r>
              <a:rPr lang="ru-RU" dirty="0" err="1" smtClean="0">
                <a:latin typeface="Times New Roman" panose="02020603050405020304" pitchFamily="18" charset="0"/>
                <a:cs typeface="Times New Roman" panose="02020603050405020304" pitchFamily="18" charset="0"/>
              </a:rPr>
              <a:t>психоисторической</a:t>
            </a:r>
            <a:r>
              <a:rPr lang="ru-RU" dirty="0" smtClean="0">
                <a:latin typeface="Times New Roman" panose="02020603050405020304" pitchFamily="18" charset="0"/>
                <a:cs typeface="Times New Roman" panose="02020603050405020304" pitchFamily="18" charset="0"/>
              </a:rPr>
              <a:t> теории развития личности с учетом конкретной культурной среды.</a:t>
            </a:r>
          </a:p>
          <a:p>
            <a:pPr algn="just"/>
            <a:r>
              <a:rPr lang="ru-RU" dirty="0" smtClean="0">
                <a:latin typeface="Times New Roman" panose="02020603050405020304" pitchFamily="18" charset="0"/>
                <a:cs typeface="Times New Roman" panose="02020603050405020304" pitchFamily="18" charset="0"/>
              </a:rPr>
              <a:t>Проводя полевые этнографические исследования воспитания детей в двух индейских племенах и сравнивая их с воспитанием детей в городских семьях США, Эриксон обнаружил, что в каждой культуре имеется свой особый стиль материнства, который каждая мать воспринимает как единственно правильный. Однако, как подчеркивал Эриксон, стиль материнства всегда определяется тем, что именно ожидает от ребенка в будущем та социальная группа, к которой он принадлежит, – его племя, класс или каста. Каждой стадии развития соответствуют свои, присущие данному обществу ожидания, которые индивид может оправдать или не оправдать, и тогда он либо включается в общество, либо отвергается им. Эти соображения Э. Эриксона легли в основу двух наиболее важных понятий его концепции – групповой идентичности и эго-идентичности.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0255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6036" y="109182"/>
            <a:ext cx="6086902" cy="6463308"/>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Групповая идентичность основана на том, что с первого дня жизни воспитание</a:t>
            </a:r>
          </a:p>
          <a:p>
            <a:pPr algn="just"/>
            <a:r>
              <a:rPr lang="ru-RU" dirty="0" smtClean="0">
                <a:latin typeface="Times New Roman" panose="02020603050405020304" pitchFamily="18" charset="0"/>
                <a:cs typeface="Times New Roman" panose="02020603050405020304" pitchFamily="18" charset="0"/>
              </a:rPr>
              <a:t>ребенка ориентировано на включение его в данную социальную группу и на выработку</a:t>
            </a:r>
          </a:p>
          <a:p>
            <a:pPr algn="just"/>
            <a:r>
              <a:rPr lang="ru-RU" dirty="0" smtClean="0">
                <a:latin typeface="Times New Roman" panose="02020603050405020304" pitchFamily="18" charset="0"/>
                <a:cs typeface="Times New Roman" panose="02020603050405020304" pitchFamily="18" charset="0"/>
              </a:rPr>
              <a:t>присущего этой группе мироощущения.</a:t>
            </a:r>
          </a:p>
          <a:p>
            <a:pPr algn="just"/>
            <a:r>
              <a:rPr lang="ru-RU" dirty="0" smtClean="0">
                <a:latin typeface="Times New Roman" panose="02020603050405020304" pitchFamily="18" charset="0"/>
                <a:cs typeface="Times New Roman" panose="02020603050405020304" pitchFamily="18" charset="0"/>
              </a:rPr>
              <a:t>Эго-идентичность формируется параллельно с групповой и создает у субъекта</a:t>
            </a:r>
          </a:p>
          <a:p>
            <a:pPr algn="just"/>
            <a:r>
              <a:rPr lang="ru-RU" dirty="0" smtClean="0">
                <a:latin typeface="Times New Roman" panose="02020603050405020304" pitchFamily="18" charset="0"/>
                <a:cs typeface="Times New Roman" panose="02020603050405020304" pitchFamily="18" charset="0"/>
              </a:rPr>
              <a:t>чувство устойчивости и непрерывности своего «Я», несмотря на те изменения, которые</a:t>
            </a:r>
          </a:p>
          <a:p>
            <a:pPr algn="just"/>
            <a:r>
              <a:rPr lang="ru-RU" dirty="0" smtClean="0">
                <a:latin typeface="Times New Roman" panose="02020603050405020304" pitchFamily="18" charset="0"/>
                <a:cs typeface="Times New Roman" panose="02020603050405020304" pitchFamily="18" charset="0"/>
              </a:rPr>
              <a:t>происходят с человеком в процессе его роста и развития.</a:t>
            </a:r>
          </a:p>
          <a:p>
            <a:pPr algn="just"/>
            <a:r>
              <a:rPr lang="ru-RU" dirty="0" smtClean="0">
                <a:latin typeface="Times New Roman" panose="02020603050405020304" pitchFamily="18" charset="0"/>
                <a:cs typeface="Times New Roman" panose="02020603050405020304" pitchFamily="18" charset="0"/>
              </a:rPr>
              <a:t>Опираясь на свои труды, Э. Эриксон выделил стадии жизненного пути личности.</a:t>
            </a:r>
          </a:p>
          <a:p>
            <a:pPr algn="just"/>
            <a:r>
              <a:rPr lang="ru-RU" dirty="0" smtClean="0">
                <a:latin typeface="Times New Roman" panose="02020603050405020304" pitchFamily="18" charset="0"/>
                <a:cs typeface="Times New Roman" panose="02020603050405020304" pitchFamily="18" charset="0"/>
              </a:rPr>
              <a:t>Для каждой стадии жизненного цикла характерна специфическая задача, которая</a:t>
            </a:r>
          </a:p>
          <a:p>
            <a:pPr algn="just"/>
            <a:r>
              <a:rPr lang="ru-RU" dirty="0" smtClean="0">
                <a:latin typeface="Times New Roman" panose="02020603050405020304" pitchFamily="18" charset="0"/>
                <a:cs typeface="Times New Roman" panose="02020603050405020304" pitchFamily="18" charset="0"/>
              </a:rPr>
              <a:t>выдвигается обществом. Общество определяет также содержание развития на разных</a:t>
            </a:r>
          </a:p>
          <a:p>
            <a:pPr algn="just"/>
            <a:r>
              <a:rPr lang="ru-RU" dirty="0" smtClean="0">
                <a:latin typeface="Times New Roman" panose="02020603050405020304" pitchFamily="18" charset="0"/>
                <a:cs typeface="Times New Roman" panose="02020603050405020304" pitchFamily="18" charset="0"/>
              </a:rPr>
              <a:t>этапах жизненного цикла. Однако решение задачи, согласно Эриксону, зависит и от</a:t>
            </a:r>
          </a:p>
          <a:p>
            <a:pPr algn="just"/>
            <a:r>
              <a:rPr lang="ru-RU" dirty="0" smtClean="0">
                <a:latin typeface="Times New Roman" panose="02020603050405020304" pitchFamily="18" charset="0"/>
                <a:cs typeface="Times New Roman" panose="02020603050405020304" pitchFamily="18" charset="0"/>
              </a:rPr>
              <a:t>уже достигнутого уровня психомоторного развития индивида, и от общей духовной</a:t>
            </a:r>
          </a:p>
          <a:p>
            <a:pPr algn="just"/>
            <a:r>
              <a:rPr lang="ru-RU" dirty="0" smtClean="0">
                <a:latin typeface="Times New Roman" panose="02020603050405020304" pitchFamily="18" charset="0"/>
                <a:cs typeface="Times New Roman" panose="02020603050405020304" pitchFamily="18" charset="0"/>
              </a:rPr>
              <a:t>атмосферы общества, в котором этот индивид живет.</a:t>
            </a:r>
          </a:p>
          <a:p>
            <a:pPr algn="just"/>
            <a:r>
              <a:rPr lang="ru-RU" dirty="0" smtClean="0">
                <a:latin typeface="Times New Roman" panose="02020603050405020304" pitchFamily="18" charset="0"/>
                <a:cs typeface="Times New Roman" panose="02020603050405020304" pitchFamily="18" charset="0"/>
              </a:rPr>
              <a:t>В табл. 2 представлены стадии жизненного пути личности по Э. Эриксону.</a:t>
            </a: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7078753" y="646332"/>
            <a:ext cx="5113247" cy="5926158"/>
          </a:xfrm>
          <a:prstGeom prst="rect">
            <a:avLst/>
          </a:prstGeom>
        </p:spPr>
      </p:pic>
      <p:sp>
        <p:nvSpPr>
          <p:cNvPr id="4" name="Прямоугольник 3"/>
          <p:cNvSpPr/>
          <p:nvPr/>
        </p:nvSpPr>
        <p:spPr>
          <a:xfrm>
            <a:off x="7078752" y="0"/>
            <a:ext cx="5113248" cy="646331"/>
          </a:xfrm>
          <a:prstGeom prst="rect">
            <a:avLst/>
          </a:prstGeom>
        </p:spPr>
        <p:txBody>
          <a:bodyPr wrap="square">
            <a:spAutoFit/>
          </a:bodyPr>
          <a:lstStyle/>
          <a:p>
            <a:r>
              <a:rPr lang="ru-RU" b="1" dirty="0" smtClean="0"/>
              <a:t>Таблица 2</a:t>
            </a:r>
          </a:p>
          <a:p>
            <a:r>
              <a:rPr lang="ru-RU" dirty="0" smtClean="0"/>
              <a:t>Стадии жизненного пути личности по Э. Эриксону</a:t>
            </a:r>
            <a:endParaRPr lang="ru-RU" dirty="0"/>
          </a:p>
        </p:txBody>
      </p:sp>
    </p:spTree>
    <p:extLst>
      <p:ext uri="{BB962C8B-B14F-4D97-AF65-F5344CB8AC3E}">
        <p14:creationId xmlns:p14="http://schemas.microsoft.com/office/powerpoint/2010/main" val="1897701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233" y="392459"/>
            <a:ext cx="10681648" cy="5909310"/>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Кризисом развития сопровождается формирование всех форм идентичности. По мнению Э. Эриксона, основной кризис идентичности приходится на юношеский возраст. Если процессы развития идут удачно, то происходит обретение «взрослой идентичности», а при возникновении трудностей в развитии отмечается задержка идентичности.</a:t>
            </a:r>
          </a:p>
          <a:p>
            <a:pPr algn="just"/>
            <a:r>
              <a:rPr lang="ru-RU" dirty="0" smtClean="0">
                <a:latin typeface="Times New Roman" panose="02020603050405020304" pitchFamily="18" charset="0"/>
                <a:cs typeface="Times New Roman" panose="02020603050405020304" pitchFamily="18" charset="0"/>
              </a:rPr>
              <a:t>Интервал между юностью и взрослым состоянием Эриксон назвал </a:t>
            </a:r>
            <a:r>
              <a:rPr lang="ru-RU" b="1" i="1" dirty="0" smtClean="0">
                <a:latin typeface="Times New Roman" panose="02020603050405020304" pitchFamily="18" charset="0"/>
                <a:cs typeface="Times New Roman" panose="02020603050405020304" pitchFamily="18" charset="0"/>
              </a:rPr>
              <a:t>«психосоциальным мораторием»</a:t>
            </a:r>
            <a:r>
              <a:rPr lang="ru-RU" b="1"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Это время, когда молодой человек методом проб и ошибок стремится найти свое место в жизни. Бурность протекания данного кризиса зависит от того, насколько удачно были разрешены предыдущие кризисы (доверия, независимости, активности и др.) и от духовной атмосферы в обществе. Если кризис на ранних этапах не был успешно преодолен, может отмечаться задержка идентичности.</a:t>
            </a:r>
          </a:p>
          <a:p>
            <a:pPr algn="just"/>
            <a:r>
              <a:rPr lang="ru-RU" dirty="0" smtClean="0">
                <a:latin typeface="Times New Roman" panose="02020603050405020304" pitchFamily="18" charset="0"/>
                <a:cs typeface="Times New Roman" panose="02020603050405020304" pitchFamily="18" charset="0"/>
              </a:rPr>
              <a:t>Э. Эриксон ввел в психологию понятие ритуализации. Ритуализация в поведении – это построенное на соглашении взаимодействие двух и более людей, которое может возобновляться через определенные интервалы времени в повторяющихся обстоятельствах (ритуал взаимного узнавания, приветствия, критики и др.). Ритуал, однажды возникнув, последовательно включается в систему, возникающую на более высоких уровнях, становясь частью последующих стадий.</a:t>
            </a:r>
          </a:p>
          <a:p>
            <a:pPr algn="just"/>
            <a:r>
              <a:rPr lang="ru-RU" b="1" dirty="0" smtClean="0">
                <a:latin typeface="Times New Roman" panose="02020603050405020304" pitchFamily="18" charset="0"/>
                <a:cs typeface="Times New Roman" panose="02020603050405020304" pitchFamily="18" charset="0"/>
              </a:rPr>
              <a:t>Концепция Э. Эриксона </a:t>
            </a:r>
            <a:r>
              <a:rPr lang="ru-RU" dirty="0" smtClean="0">
                <a:latin typeface="Times New Roman" panose="02020603050405020304" pitchFamily="18" charset="0"/>
                <a:cs typeface="Times New Roman" panose="02020603050405020304" pitchFamily="18" charset="0"/>
              </a:rPr>
              <a:t>называется эпигенетической концепцией жизненного пути личности, согласно которой все, что растет, имеет общий план. Исходя из этого общего плана, развиваются отдельные части, причем каждая из них имеет наиболее благоприятный период для развития. Так происходит до тех пор, пока все части, </a:t>
            </a:r>
            <a:r>
              <a:rPr lang="ru-RU" dirty="0" err="1" smtClean="0">
                <a:latin typeface="Times New Roman" panose="02020603050405020304" pitchFamily="18" charset="0"/>
                <a:cs typeface="Times New Roman" panose="02020603050405020304" pitchFamily="18" charset="0"/>
              </a:rPr>
              <a:t>развившись</a:t>
            </a:r>
            <a:r>
              <a:rPr lang="ru-RU" dirty="0" smtClean="0">
                <a:latin typeface="Times New Roman" panose="02020603050405020304" pitchFamily="18" charset="0"/>
                <a:cs typeface="Times New Roman" panose="02020603050405020304" pitchFamily="18" charset="0"/>
              </a:rPr>
              <a:t>, не сформируют функциональное целое.</a:t>
            </a:r>
          </a:p>
          <a:p>
            <a:pPr algn="just"/>
            <a:r>
              <a:rPr lang="ru-RU" dirty="0" smtClean="0">
                <a:latin typeface="Times New Roman" panose="02020603050405020304" pitchFamily="18" charset="0"/>
                <a:cs typeface="Times New Roman" panose="02020603050405020304" pitchFamily="18" charset="0"/>
              </a:rPr>
              <a:t>Эриксон считал, что последовательность стадий – это результат биологического созревания, а содержание развития определяется тем, что ожидает от человека общество. Он признавал, что его периодизацию нельзя рассматривать как теорию личности, это лишь ключ к построению такой теории.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1172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4275" y="232013"/>
            <a:ext cx="10631606" cy="6463308"/>
          </a:xfrm>
          <a:prstGeom prst="rect">
            <a:avLst/>
          </a:prstGeom>
        </p:spPr>
        <p:txBody>
          <a:bodyPr wrap="square">
            <a:spAutoFit/>
          </a:bodyPr>
          <a:lstStyle/>
          <a:p>
            <a:pPr algn="ctr"/>
            <a:r>
              <a:rPr lang="ru-RU" b="1" dirty="0" smtClean="0">
                <a:solidFill>
                  <a:srgbClr val="FF0000"/>
                </a:solidFill>
                <a:latin typeface="Times New Roman" panose="02020603050405020304" pitchFamily="18" charset="0"/>
                <a:cs typeface="Times New Roman" panose="02020603050405020304" pitchFamily="18" charset="0"/>
              </a:rPr>
              <a:t>2.5. Теория социального научения</a:t>
            </a:r>
          </a:p>
          <a:p>
            <a:pPr algn="just"/>
            <a:r>
              <a:rPr lang="ru-RU" dirty="0" smtClean="0">
                <a:latin typeface="Times New Roman" panose="02020603050405020304" pitchFamily="18" charset="0"/>
                <a:cs typeface="Times New Roman" panose="02020603050405020304" pitchFamily="18" charset="0"/>
              </a:rPr>
              <a:t>Концепция социального научения показывает, как ребенок приспосабливается в современном мире, как он усваивает привычки и нормы современного общества. Представители этого направления считают, что наряду с классическим </a:t>
            </a:r>
            <a:r>
              <a:rPr lang="ru-RU" dirty="0" err="1" smtClean="0">
                <a:latin typeface="Times New Roman" panose="02020603050405020304" pitchFamily="18" charset="0"/>
                <a:cs typeface="Times New Roman" panose="02020603050405020304" pitchFamily="18" charset="0"/>
              </a:rPr>
              <a:t>обусловливанием</a:t>
            </a:r>
            <a:r>
              <a:rPr lang="ru-RU" dirty="0" smtClean="0">
                <a:latin typeface="Times New Roman" panose="02020603050405020304" pitchFamily="18" charset="0"/>
                <a:cs typeface="Times New Roman" panose="02020603050405020304" pitchFamily="18" charset="0"/>
              </a:rPr>
              <a:t> и </a:t>
            </a:r>
            <a:r>
              <a:rPr lang="ru-RU" dirty="0" err="1" smtClean="0">
                <a:latin typeface="Times New Roman" panose="02020603050405020304" pitchFamily="18" charset="0"/>
                <a:cs typeface="Times New Roman" panose="02020603050405020304" pitchFamily="18" charset="0"/>
              </a:rPr>
              <a:t>оперантным</a:t>
            </a:r>
            <a:r>
              <a:rPr lang="ru-RU" dirty="0" smtClean="0">
                <a:latin typeface="Times New Roman" panose="02020603050405020304" pitchFamily="18" charset="0"/>
                <a:cs typeface="Times New Roman" panose="02020603050405020304" pitchFamily="18" charset="0"/>
              </a:rPr>
              <a:t> научением существует также научение путем имитации и подражания. Такое научение стало рассматриваться в американской психологии как новая, третья форма научения. Надо отметить, что в теории социального научения проблема развития поставлена с позиции первоначального антагонизма ребенка и общества, заимствованной от фрейдизма.</a:t>
            </a:r>
          </a:p>
          <a:p>
            <a:pPr algn="just"/>
            <a:r>
              <a:rPr lang="ru-RU" dirty="0" smtClean="0">
                <a:latin typeface="Times New Roman" panose="02020603050405020304" pitchFamily="18" charset="0"/>
                <a:cs typeface="Times New Roman" panose="02020603050405020304" pitchFamily="18" charset="0"/>
              </a:rPr>
              <a:t>Учеными было введено такое понятие, как социализация. Социализация – это процесс и результат усвоения и активного воспроизводства индивидом социального опыта, осуществляемый в общении и деятельности. Социализация может происходить как в условиях стихийного воздействия на личность различных обстоятельств жизни в обществе, имеющих иногда характер разнонаправленных факторов, так и в условиях воспитания, т. е. целенаправленного формирования личности. Воспитание является ведущим и определяющим началом социализации. Данное понятие было введено в социальную психологию в 1940-1950-е гг. в работах А. Бандуры, Дж. </a:t>
            </a:r>
            <a:r>
              <a:rPr lang="ru-RU" dirty="0" err="1" smtClean="0">
                <a:latin typeface="Times New Roman" panose="02020603050405020304" pitchFamily="18" charset="0"/>
                <a:cs typeface="Times New Roman" panose="02020603050405020304" pitchFamily="18" charset="0"/>
              </a:rPr>
              <a:t>Кольмана</a:t>
            </a:r>
            <a:r>
              <a:rPr lang="ru-RU" dirty="0" smtClean="0">
                <a:latin typeface="Times New Roman" panose="02020603050405020304" pitchFamily="18" charset="0"/>
                <a:cs typeface="Times New Roman" panose="02020603050405020304" pitchFamily="18" charset="0"/>
              </a:rPr>
              <a:t> и др. В разных научных школах понятие социализация получило различную интерпретацию: в </a:t>
            </a:r>
            <a:r>
              <a:rPr lang="ru-RU" dirty="0" err="1" smtClean="0">
                <a:latin typeface="Times New Roman" panose="02020603050405020304" pitchFamily="18" charset="0"/>
                <a:cs typeface="Times New Roman" panose="02020603050405020304" pitchFamily="18" charset="0"/>
              </a:rPr>
              <a:t>необихевиоризме</a:t>
            </a:r>
            <a:r>
              <a:rPr lang="ru-RU" dirty="0" smtClean="0">
                <a:latin typeface="Times New Roman" panose="02020603050405020304" pitchFamily="18" charset="0"/>
                <a:cs typeface="Times New Roman" panose="02020603050405020304" pitchFamily="18" charset="0"/>
              </a:rPr>
              <a:t> оно трактуется как социальное научение; в школе символического </a:t>
            </a:r>
            <a:r>
              <a:rPr lang="ru-RU" dirty="0" err="1" smtClean="0">
                <a:latin typeface="Times New Roman" panose="02020603050405020304" pitchFamily="18" charset="0"/>
                <a:cs typeface="Times New Roman" panose="02020603050405020304" pitchFamily="18" charset="0"/>
              </a:rPr>
              <a:t>интеракционизма</a:t>
            </a:r>
            <a:r>
              <a:rPr lang="ru-RU" dirty="0" smtClean="0">
                <a:latin typeface="Times New Roman" panose="02020603050405020304" pitchFamily="18" charset="0"/>
                <a:cs typeface="Times New Roman" panose="02020603050405020304" pitchFamily="18" charset="0"/>
              </a:rPr>
              <a:t> – как результат социального взаимодействия; в «гуманистической психологии» – как </a:t>
            </a:r>
            <a:r>
              <a:rPr lang="ru-RU" dirty="0" err="1" smtClean="0">
                <a:latin typeface="Times New Roman" panose="02020603050405020304" pitchFamily="18" charset="0"/>
                <a:cs typeface="Times New Roman" panose="02020603050405020304" pitchFamily="18" charset="0"/>
              </a:rPr>
              <a:t>самоактуализация</a:t>
            </a:r>
            <a:r>
              <a:rPr lang="ru-RU" dirty="0" smtClean="0">
                <a:latin typeface="Times New Roman" panose="02020603050405020304" pitchFamily="18" charset="0"/>
                <a:cs typeface="Times New Roman" panose="02020603050405020304" pitchFamily="18" charset="0"/>
              </a:rPr>
              <a:t> «Я-концепции». Явление социализации многоаспектно, поэтому каждое из указанных направлений акцентирует внимание на одной из сторон изучаемого феномена.</a:t>
            </a:r>
          </a:p>
          <a:p>
            <a:pPr algn="just"/>
            <a:r>
              <a:rPr lang="ru-RU" dirty="0" smtClean="0">
                <a:latin typeface="Times New Roman" panose="02020603050405020304" pitchFamily="18" charset="0"/>
                <a:cs typeface="Times New Roman" panose="02020603050405020304" pitchFamily="18" charset="0"/>
              </a:rPr>
              <a:t>Проблемой социального научения занимались американские психологи А. Бандура, Р. </a:t>
            </a:r>
            <a:r>
              <a:rPr lang="ru-RU" dirty="0" err="1" smtClean="0">
                <a:latin typeface="Times New Roman" panose="02020603050405020304" pitchFamily="18" charset="0"/>
                <a:cs typeface="Times New Roman" panose="02020603050405020304" pitchFamily="18" charset="0"/>
              </a:rPr>
              <a:t>Сирс</a:t>
            </a:r>
            <a:r>
              <a:rPr lang="ru-RU" dirty="0" smtClean="0">
                <a:latin typeface="Times New Roman" panose="02020603050405020304" pitchFamily="18" charset="0"/>
                <a:cs typeface="Times New Roman" panose="02020603050405020304" pitchFamily="18" charset="0"/>
              </a:rPr>
              <a:t>, Б. Скиннер и другие ученые. Рассмотрим некоторые выдвинутые ими теории более подробно.</a:t>
            </a:r>
          </a:p>
          <a:p>
            <a:pPr algn="just"/>
            <a:r>
              <a:rPr lang="ru-RU" dirty="0" smtClean="0">
                <a:latin typeface="Times New Roman" panose="02020603050405020304" pitchFamily="18" charset="0"/>
                <a:cs typeface="Times New Roman" panose="02020603050405020304" pitchFamily="18" charset="0"/>
              </a:rPr>
              <a:t>А. Бандура (1925) считал, что для того чтобы сформировать новое поведение, недостаточно награды и наказания.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7148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7880" y="432390"/>
            <a:ext cx="10695296" cy="5909310"/>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Поэтому он выступал против переноса результатов, полученных на животных, на анализ поведения человека. Он полагал, что дети приобретают новое поведение благодаря наблюдению и имитации, т. е. подражая значимым для них людям, и идентификации, т. е. путем заимствования чувств и действий другого авторитетного лица.</a:t>
            </a:r>
          </a:p>
          <a:p>
            <a:pPr algn="just"/>
            <a:r>
              <a:rPr lang="ru-RU" dirty="0" smtClean="0">
                <a:latin typeface="Times New Roman" panose="02020603050405020304" pitchFamily="18" charset="0"/>
                <a:cs typeface="Times New Roman" panose="02020603050405020304" pitchFamily="18" charset="0"/>
              </a:rPr>
              <a:t>Бандура проводил исследования детской и юношеской агрессивности. Группе детей демонстрировали фильмы, в которых были представлены разные образцы поведения взрослого (агрессивные и неагрессивные), имевшие различные последствия (вознаграждение или наказание). Так, в фильме показывали, как взрослый агрессивно обращается с игрушками. После просмотра фильма дети оставались одни и играли с игрушками, похожими на те, которые они 30 видели в фильме. В результате агрессивное поведение у детей, смотревших фильм, увеличилось и проявлялось чаще, чем у детей, не смотревших его. Если в фильме агрессивное поведение вознаграждалось, агрессивность в поведении детей также возрастала. У другой группы детей, которые смотрели фильм, где агрессивное поведение взрослых было наказуемо, она уменьшалась.</a:t>
            </a:r>
          </a:p>
          <a:p>
            <a:pPr algn="just"/>
            <a:r>
              <a:rPr lang="ru-RU" dirty="0" smtClean="0">
                <a:latin typeface="Times New Roman" panose="02020603050405020304" pitchFamily="18" charset="0"/>
                <a:cs typeface="Times New Roman" panose="02020603050405020304" pitchFamily="18" charset="0"/>
              </a:rPr>
              <a:t>Бандура </a:t>
            </a:r>
            <a:r>
              <a:rPr lang="ru-RU" b="1" i="1" dirty="0" smtClean="0">
                <a:latin typeface="Times New Roman" panose="02020603050405020304" pitchFamily="18" charset="0"/>
                <a:cs typeface="Times New Roman" panose="02020603050405020304" pitchFamily="18" charset="0"/>
              </a:rPr>
              <a:t>выделил диаду «стимул – реакция» </a:t>
            </a:r>
            <a:r>
              <a:rPr lang="ru-RU" dirty="0" smtClean="0">
                <a:latin typeface="Times New Roman" panose="02020603050405020304" pitchFamily="18" charset="0"/>
                <a:cs typeface="Times New Roman" panose="02020603050405020304" pitchFamily="18" charset="0"/>
              </a:rPr>
              <a:t>и ввел в эту схему четыре промежуточных процесса для объяснения того, как подражание модели приводит к формированию у детей нового поведения:</a:t>
            </a:r>
          </a:p>
          <a:p>
            <a:pPr algn="just"/>
            <a:r>
              <a:rPr lang="ru-RU" i="1" dirty="0" smtClean="0">
                <a:latin typeface="Times New Roman" panose="02020603050405020304" pitchFamily="18" charset="0"/>
                <a:cs typeface="Times New Roman" panose="02020603050405020304" pitchFamily="18" charset="0"/>
              </a:rPr>
              <a:t>1) внимание к действию модели;</a:t>
            </a:r>
          </a:p>
          <a:p>
            <a:pPr algn="just"/>
            <a:r>
              <a:rPr lang="ru-RU" i="1" dirty="0" smtClean="0">
                <a:latin typeface="Times New Roman" panose="02020603050405020304" pitchFamily="18" charset="0"/>
                <a:cs typeface="Times New Roman" panose="02020603050405020304" pitchFamily="18" charset="0"/>
              </a:rPr>
              <a:t>2) память о воздействиях модели;</a:t>
            </a:r>
          </a:p>
          <a:p>
            <a:pPr algn="just"/>
            <a:r>
              <a:rPr lang="ru-RU" i="1" dirty="0" smtClean="0">
                <a:latin typeface="Times New Roman" panose="02020603050405020304" pitchFamily="18" charset="0"/>
                <a:cs typeface="Times New Roman" panose="02020603050405020304" pitchFamily="18" charset="0"/>
              </a:rPr>
              <a:t>3) двигательные навыки, которые позволяют воспроизвести увиденное;</a:t>
            </a:r>
          </a:p>
          <a:p>
            <a:pPr algn="just"/>
            <a:r>
              <a:rPr lang="ru-RU" i="1" dirty="0" smtClean="0">
                <a:latin typeface="Times New Roman" panose="02020603050405020304" pitchFamily="18" charset="0"/>
                <a:cs typeface="Times New Roman" panose="02020603050405020304" pitchFamily="18" charset="0"/>
              </a:rPr>
              <a:t>4) мотивация, определяющая желание ребенка воспроизвести увиденное.</a:t>
            </a:r>
          </a:p>
          <a:p>
            <a:pPr algn="just"/>
            <a:r>
              <a:rPr lang="ru-RU" dirty="0" smtClean="0">
                <a:latin typeface="Times New Roman" panose="02020603050405020304" pitchFamily="18" charset="0"/>
                <a:cs typeface="Times New Roman" panose="02020603050405020304" pitchFamily="18" charset="0"/>
              </a:rPr>
              <a:t>Таким образом, А. Бандура признавал роль познавательных процессов в становлении и регуляции поведения на основе подражания.</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8285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3331" y="109182"/>
            <a:ext cx="10740788" cy="6634369"/>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Известный американский психолог Р. </a:t>
            </a:r>
            <a:r>
              <a:rPr lang="ru-RU" dirty="0" err="1" smtClean="0">
                <a:latin typeface="Times New Roman" panose="02020603050405020304" pitchFamily="18" charset="0"/>
                <a:cs typeface="Times New Roman" panose="02020603050405020304" pitchFamily="18" charset="0"/>
              </a:rPr>
              <a:t>Сирс</a:t>
            </a:r>
            <a:r>
              <a:rPr lang="ru-RU" dirty="0" smtClean="0">
                <a:latin typeface="Times New Roman" panose="02020603050405020304" pitchFamily="18" charset="0"/>
                <a:cs typeface="Times New Roman" panose="02020603050405020304" pitchFamily="18" charset="0"/>
              </a:rPr>
              <a:t> (1908–1998) предложил принцип диадического анализа развития личности. Этот принцип заключается в том, что многие свойства личности первоначально формируются в так называемых «диадических ситуациях», потому что действия человека зависят от другого человека и ориентированы на него. К диадическим отношениям можно отнести отношения матери и ребенка, учителя и ученика, сына и отца и др. Ученый полагал, что нет строго фиксированных и неизменных черт личности, так как поведение человека всегда зависит от личностных свойств другого члена диады. </a:t>
            </a:r>
            <a:r>
              <a:rPr lang="ru-RU" dirty="0" err="1" smtClean="0">
                <a:latin typeface="Times New Roman" panose="02020603050405020304" pitchFamily="18" charset="0"/>
                <a:cs typeface="Times New Roman" panose="02020603050405020304" pitchFamily="18" charset="0"/>
              </a:rPr>
              <a:t>Сирс</a:t>
            </a:r>
            <a:r>
              <a:rPr lang="ru-RU" dirty="0" smtClean="0">
                <a:latin typeface="Times New Roman" panose="02020603050405020304" pitchFamily="18" charset="0"/>
                <a:cs typeface="Times New Roman" panose="02020603050405020304" pitchFamily="18" charset="0"/>
              </a:rPr>
              <a:t> выделил три фазы развития ребенка:</a:t>
            </a:r>
          </a:p>
          <a:p>
            <a:pPr algn="just"/>
            <a:r>
              <a:rPr lang="ru-RU" dirty="0" smtClean="0">
                <a:latin typeface="Times New Roman" panose="02020603050405020304" pitchFamily="18" charset="0"/>
                <a:cs typeface="Times New Roman" panose="02020603050405020304" pitchFamily="18" charset="0"/>
              </a:rPr>
              <a:t>1) фаза рудиментарного поведения – базируется на врожденных потребностях и</a:t>
            </a:r>
          </a:p>
          <a:p>
            <a:pPr algn="just"/>
            <a:r>
              <a:rPr lang="ru-RU" dirty="0" smtClean="0">
                <a:latin typeface="Times New Roman" panose="02020603050405020304" pitchFamily="18" charset="0"/>
                <a:cs typeface="Times New Roman" panose="02020603050405020304" pitchFamily="18" charset="0"/>
              </a:rPr>
              <a:t>научении в раннем детстве, в первые месяцы жизни);</a:t>
            </a:r>
          </a:p>
          <a:p>
            <a:pPr algn="just"/>
            <a:r>
              <a:rPr lang="ru-RU" dirty="0" smtClean="0">
                <a:latin typeface="Times New Roman" panose="02020603050405020304" pitchFamily="18" charset="0"/>
                <a:cs typeface="Times New Roman" panose="02020603050405020304" pitchFamily="18" charset="0"/>
              </a:rPr>
              <a:t>2) фаза первичных мотивационных систем – научение внутри семьи (основная</a:t>
            </a:r>
          </a:p>
          <a:p>
            <a:pPr algn="just"/>
            <a:r>
              <a:rPr lang="ru-RU" dirty="0" smtClean="0">
                <a:latin typeface="Times New Roman" panose="02020603050405020304" pitchFamily="18" charset="0"/>
                <a:cs typeface="Times New Roman" panose="02020603050405020304" pitchFamily="18" charset="0"/>
              </a:rPr>
              <a:t>фаза социализации);</a:t>
            </a:r>
          </a:p>
          <a:p>
            <a:pPr algn="just"/>
            <a:r>
              <a:rPr lang="ru-RU" dirty="0" smtClean="0">
                <a:latin typeface="Times New Roman" panose="02020603050405020304" pitchFamily="18" charset="0"/>
                <a:cs typeface="Times New Roman" panose="02020603050405020304" pitchFamily="18" charset="0"/>
              </a:rPr>
              <a:t>3) фаза вторичных мотивационных систем – научение вне семьи (выходит за</a:t>
            </a:r>
          </a:p>
          <a:p>
            <a:pPr algn="just"/>
            <a:r>
              <a:rPr lang="ru-RU" dirty="0" smtClean="0">
                <a:latin typeface="Times New Roman" panose="02020603050405020304" pitchFamily="18" charset="0"/>
                <a:cs typeface="Times New Roman" panose="02020603050405020304" pitchFamily="18" charset="0"/>
              </a:rPr>
              <a:t>пределы раннего возраста и связана с поступлением в школу).</a:t>
            </a:r>
          </a:p>
          <a:p>
            <a:pPr algn="just"/>
            <a:r>
              <a:rPr lang="ru-RU" dirty="0" smtClean="0">
                <a:latin typeface="Times New Roman" panose="02020603050405020304" pitchFamily="18" charset="0"/>
                <a:cs typeface="Times New Roman" panose="02020603050405020304" pitchFamily="18" charset="0"/>
              </a:rPr>
              <a:t>Очевидно, что главным в процессе социализации </a:t>
            </a:r>
            <a:r>
              <a:rPr lang="ru-RU" dirty="0" err="1" smtClean="0">
                <a:latin typeface="Times New Roman" panose="02020603050405020304" pitchFamily="18" charset="0"/>
                <a:cs typeface="Times New Roman" panose="02020603050405020304" pitchFamily="18" charset="0"/>
              </a:rPr>
              <a:t>Сирс</a:t>
            </a:r>
            <a:r>
              <a:rPr lang="ru-RU" dirty="0" smtClean="0">
                <a:latin typeface="Times New Roman" panose="02020603050405020304" pitchFamily="18" charset="0"/>
                <a:cs typeface="Times New Roman" panose="02020603050405020304" pitchFamily="18" charset="0"/>
              </a:rPr>
              <a:t> считал влияние родителей на воспитание детей.</a:t>
            </a:r>
          </a:p>
          <a:p>
            <a:pPr algn="just"/>
            <a:r>
              <a:rPr lang="ru-RU" dirty="0" smtClean="0">
                <a:latin typeface="Times New Roman" panose="02020603050405020304" pitchFamily="18" charset="0"/>
                <a:cs typeface="Times New Roman" panose="02020603050405020304" pitchFamily="18" charset="0"/>
              </a:rPr>
              <a:t>Центральным компонентом научения </a:t>
            </a:r>
            <a:r>
              <a:rPr lang="ru-RU" dirty="0" err="1" smtClean="0">
                <a:latin typeface="Times New Roman" panose="02020603050405020304" pitchFamily="18" charset="0"/>
                <a:cs typeface="Times New Roman" panose="02020603050405020304" pitchFamily="18" charset="0"/>
              </a:rPr>
              <a:t>Сирс</a:t>
            </a:r>
            <a:r>
              <a:rPr lang="ru-RU" dirty="0" smtClean="0">
                <a:latin typeface="Times New Roman" panose="02020603050405020304" pitchFamily="18" charset="0"/>
                <a:cs typeface="Times New Roman" panose="02020603050405020304" pitchFamily="18" charset="0"/>
              </a:rPr>
              <a:t> считал зависимость, т. е. потребность ребенка, которую нельзя игнорировать. Известно, что первая зависимость, возникающая у ребенка, это зависимость от матери, пик которой приходится на раннее детство. </a:t>
            </a:r>
            <a:r>
              <a:rPr lang="ru-RU" dirty="0" err="1" smtClean="0">
                <a:latin typeface="Times New Roman" panose="02020603050405020304" pitchFamily="18" charset="0"/>
                <a:cs typeface="Times New Roman" panose="02020603050405020304" pitchFamily="18" charset="0"/>
              </a:rPr>
              <a:t>Сирс</a:t>
            </a:r>
            <a:r>
              <a:rPr lang="ru-RU" dirty="0" smtClean="0">
                <a:latin typeface="Times New Roman" panose="02020603050405020304" pitchFamily="18" charset="0"/>
                <a:cs typeface="Times New Roman" panose="02020603050405020304" pitchFamily="18" charset="0"/>
              </a:rPr>
              <a:t> выделил пять форм зависимого поведения.</a:t>
            </a:r>
          </a:p>
          <a:p>
            <a:pPr algn="just"/>
            <a:r>
              <a:rPr lang="ru-RU" dirty="0" smtClean="0">
                <a:latin typeface="Times New Roman" panose="02020603050405020304" pitchFamily="18" charset="0"/>
                <a:cs typeface="Times New Roman" panose="02020603050405020304" pitchFamily="18" charset="0"/>
              </a:rPr>
              <a:t>1. «Поиск негативного внимания» – ребенок старается привлечь внимание взрослых при помощи ссор, неповиновения, разрыва отношений. Причиной тому могут служить низкие требования и недостаточность ограничений по отношению к ребенку.</a:t>
            </a:r>
          </a:p>
          <a:p>
            <a:pPr algn="just"/>
            <a:r>
              <a:rPr lang="ru-RU" dirty="0" smtClean="0">
                <a:latin typeface="Times New Roman" panose="02020603050405020304" pitchFamily="18" charset="0"/>
                <a:cs typeface="Times New Roman" panose="02020603050405020304" pitchFamily="18" charset="0"/>
              </a:rPr>
              <a:t>2. «Поиск постоянного подтверждения» – это извинения, просьбы, излишние обещания или поиск защиты, комфорта, утешения. Причина – завышенные требования к ребенку, особенно относительно его достижений со стороны обоих родителей.</a:t>
            </a:r>
          </a:p>
        </p:txBody>
      </p:sp>
    </p:spTree>
    <p:extLst>
      <p:ext uri="{BB962C8B-B14F-4D97-AF65-F5344CB8AC3E}">
        <p14:creationId xmlns:p14="http://schemas.microsoft.com/office/powerpoint/2010/main" val="2950869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6979" y="682388"/>
            <a:ext cx="10699844" cy="5355312"/>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3. «Поиск позитивного внимания» – выражается в поиске похвалы, желания включиться в группу или выйти из нее.</a:t>
            </a:r>
          </a:p>
          <a:p>
            <a:pPr algn="just"/>
            <a:r>
              <a:rPr lang="ru-RU" dirty="0" smtClean="0">
                <a:latin typeface="Times New Roman" panose="02020603050405020304" pitchFamily="18" charset="0"/>
                <a:cs typeface="Times New Roman" panose="02020603050405020304" pitchFamily="18" charset="0"/>
              </a:rPr>
              <a:t>4. «Пребывание поблизости» – постоянное присутствие возле другого ребенка или группы детей, взрослых. Эту форму можно назвать «незрелой», пассивной формой проявления в поведении положительной зависимости.</a:t>
            </a:r>
          </a:p>
          <a:p>
            <a:pPr algn="just"/>
            <a:r>
              <a:rPr lang="ru-RU" dirty="0" smtClean="0">
                <a:latin typeface="Times New Roman" panose="02020603050405020304" pitchFamily="18" charset="0"/>
                <a:cs typeface="Times New Roman" panose="02020603050405020304" pitchFamily="18" charset="0"/>
              </a:rPr>
              <a:t>5. «Прикосновение и удержание» – это неагрессивное прикосновение, обнимание или удерживание других. Здесь можно говорить о «незрелой» зависимой форме поведения.</a:t>
            </a:r>
          </a:p>
          <a:p>
            <a:pPr algn="just"/>
            <a:r>
              <a:rPr lang="ru-RU" dirty="0" smtClean="0">
                <a:latin typeface="Times New Roman" panose="02020603050405020304" pitchFamily="18" charset="0"/>
                <a:cs typeface="Times New Roman" panose="02020603050405020304" pitchFamily="18" charset="0"/>
              </a:rPr>
              <a:t>Р. </a:t>
            </a:r>
            <a:r>
              <a:rPr lang="ru-RU" dirty="0" err="1" smtClean="0">
                <a:latin typeface="Times New Roman" panose="02020603050405020304" pitchFamily="18" charset="0"/>
                <a:cs typeface="Times New Roman" panose="02020603050405020304" pitchFamily="18" charset="0"/>
              </a:rPr>
              <a:t>Сирс</a:t>
            </a:r>
            <a:r>
              <a:rPr lang="ru-RU" dirty="0" smtClean="0">
                <a:latin typeface="Times New Roman" panose="02020603050405020304" pitchFamily="18" charset="0"/>
                <a:cs typeface="Times New Roman" panose="02020603050405020304" pitchFamily="18" charset="0"/>
              </a:rPr>
              <a:t> считал, что родителям необходимо найти средний путь в воспитании. Надо придерживаться следующего правила: не слишком сильная, не слишком слабая зависимость; не слишком сильная, не слишком слабая идентификация.</a:t>
            </a:r>
          </a:p>
          <a:p>
            <a:pPr algn="just"/>
            <a:r>
              <a:rPr lang="ru-RU" dirty="0" smtClean="0">
                <a:latin typeface="Times New Roman" panose="02020603050405020304" pitchFamily="18" charset="0"/>
                <a:cs typeface="Times New Roman" panose="02020603050405020304" pitchFamily="18" charset="0"/>
              </a:rPr>
              <a:t>Роль поощрения и наказания в формировании нового поведения рассматривал американский психолог-</a:t>
            </a:r>
            <a:r>
              <a:rPr lang="ru-RU" dirty="0" err="1" smtClean="0">
                <a:latin typeface="Times New Roman" panose="02020603050405020304" pitchFamily="18" charset="0"/>
                <a:cs typeface="Times New Roman" panose="02020603050405020304" pitchFamily="18" charset="0"/>
              </a:rPr>
              <a:t>необихевиорист</a:t>
            </a:r>
            <a:r>
              <a:rPr lang="ru-RU" dirty="0" smtClean="0">
                <a:latin typeface="Times New Roman" panose="02020603050405020304" pitchFamily="18" charset="0"/>
                <a:cs typeface="Times New Roman" panose="02020603050405020304" pitchFamily="18" charset="0"/>
              </a:rPr>
              <a:t> Б. Скиннер (1904–1990). Главным понятием его концепции является подкрепление, т. е. уменьшение или увеличение вероятности того, что данное поведение повторится. Он рассматривал и роль награды в данном процессе, но разделял роль подкрепления и награды в формировании нового поведения, считая, что подкрепление усиливает поведение, а награда не всегда способствует этому. По его мнению, подкрепление бывает положительным и отрицательным, первичным (пища, вода, холод) и условным (деньги, знаки любви, внимания и т. д.).</a:t>
            </a:r>
          </a:p>
          <a:p>
            <a:pPr algn="just"/>
            <a:r>
              <a:rPr lang="ru-RU" dirty="0" smtClean="0">
                <a:latin typeface="Times New Roman" panose="02020603050405020304" pitchFamily="18" charset="0"/>
                <a:cs typeface="Times New Roman" panose="02020603050405020304" pitchFamily="18" charset="0"/>
              </a:rPr>
              <a:t>Б. Скиннер выступал против наказания и считал, что оно не может дать устойчивого и продолжительного эффекта, а игнорирование плохого поведения может заменить наказание.</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2723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7922" y="1"/>
            <a:ext cx="10617958" cy="6463308"/>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Американский психолог Дж. </a:t>
            </a:r>
            <a:r>
              <a:rPr lang="ru-RU" dirty="0" err="1" smtClean="0">
                <a:latin typeface="Times New Roman" panose="02020603050405020304" pitchFamily="18" charset="0"/>
                <a:cs typeface="Times New Roman" panose="02020603050405020304" pitchFamily="18" charset="0"/>
              </a:rPr>
              <a:t>Гевирц</a:t>
            </a:r>
            <a:r>
              <a:rPr lang="ru-RU" dirty="0" smtClean="0">
                <a:latin typeface="Times New Roman" panose="02020603050405020304" pitchFamily="18" charset="0"/>
                <a:cs typeface="Times New Roman" panose="02020603050405020304" pitchFamily="18" charset="0"/>
              </a:rPr>
              <a:t> большое внимание уделял изучению условий возникновения социальной мотивации и привязанности младенца к взрослому, а взрослого – к ребенку. Он основывался на достижениях в области социальной психологии и идеях </a:t>
            </a:r>
            <a:r>
              <a:rPr lang="ru-RU" dirty="0" err="1" smtClean="0">
                <a:latin typeface="Times New Roman" panose="02020603050405020304" pitchFamily="18" charset="0"/>
                <a:cs typeface="Times New Roman" panose="02020603050405020304" pitchFamily="18" charset="0"/>
              </a:rPr>
              <a:t>Сирса</a:t>
            </a:r>
            <a:r>
              <a:rPr lang="ru-RU" dirty="0" smtClean="0">
                <a:latin typeface="Times New Roman" panose="02020603050405020304" pitchFamily="18" charset="0"/>
                <a:cs typeface="Times New Roman" panose="02020603050405020304" pitchFamily="18" charset="0"/>
              </a:rPr>
              <a:t> и Скиннера. </a:t>
            </a:r>
            <a:r>
              <a:rPr lang="ru-RU" dirty="0" err="1" smtClean="0">
                <a:latin typeface="Times New Roman" panose="02020603050405020304" pitchFamily="18" charset="0"/>
                <a:cs typeface="Times New Roman" panose="02020603050405020304" pitchFamily="18" charset="0"/>
              </a:rPr>
              <a:t>Гевирц</a:t>
            </a:r>
            <a:r>
              <a:rPr lang="ru-RU" dirty="0" smtClean="0">
                <a:latin typeface="Times New Roman" panose="02020603050405020304" pitchFamily="18" charset="0"/>
                <a:cs typeface="Times New Roman" panose="02020603050405020304" pitchFamily="18" charset="0"/>
              </a:rPr>
              <a:t> пришел к выводу, что источником мотивации поведения ребенка выступают стимулирующее влияние среды и научение на основе подкрепления, а также разнообразные реакции ребенка, например, смех, слезы, улыбка и т. д.</a:t>
            </a:r>
          </a:p>
          <a:p>
            <a:pPr algn="just"/>
            <a:r>
              <a:rPr lang="ru-RU" dirty="0" smtClean="0">
                <a:latin typeface="Times New Roman" panose="02020603050405020304" pitchFamily="18" charset="0"/>
                <a:cs typeface="Times New Roman" panose="02020603050405020304" pitchFamily="18" charset="0"/>
              </a:rPr>
              <a:t>Американский психолог У. </a:t>
            </a:r>
            <a:r>
              <a:rPr lang="ru-RU" dirty="0" err="1" smtClean="0">
                <a:latin typeface="Times New Roman" panose="02020603050405020304" pitchFamily="18" charset="0"/>
                <a:cs typeface="Times New Roman" panose="02020603050405020304" pitchFamily="18" charset="0"/>
              </a:rPr>
              <a:t>Бронфенбреннер</a:t>
            </a:r>
            <a:r>
              <a:rPr lang="ru-RU" dirty="0" smtClean="0">
                <a:latin typeface="Times New Roman" panose="02020603050405020304" pitchFamily="18" charset="0"/>
                <a:cs typeface="Times New Roman" panose="02020603050405020304" pitchFamily="18" charset="0"/>
              </a:rPr>
              <a:t> считал, что результаты лабораторных исследований необходимо проверять в естественных условиях, т. е. в семье или группе сверстников. Особое внимание он уделял структуре семьи и других социальных институтов как важнейшим факторам развития поведения детей. Поэтому свои исследования он проводил, наблюдая за семьями.</a:t>
            </a:r>
          </a:p>
          <a:p>
            <a:pPr algn="just"/>
            <a:r>
              <a:rPr lang="ru-RU" dirty="0" err="1" smtClean="0">
                <a:latin typeface="Times New Roman" panose="02020603050405020304" pitchFamily="18" charset="0"/>
                <a:cs typeface="Times New Roman" panose="02020603050405020304" pitchFamily="18" charset="0"/>
              </a:rPr>
              <a:t>Бронфенбреннер</a:t>
            </a:r>
            <a:r>
              <a:rPr lang="ru-RU" dirty="0" smtClean="0">
                <a:latin typeface="Times New Roman" panose="02020603050405020304" pitchFamily="18" charset="0"/>
                <a:cs typeface="Times New Roman" panose="02020603050405020304" pitchFamily="18" charset="0"/>
              </a:rPr>
              <a:t> изучил происхождение феномена «возрастной сегрегации» в американских семьях. Данный феномен заключается в том, что молодые люди не могут найти свое место в обществе. В результате человек чувствует себя оторванным от окружающих его людей и даже испытывает враждебность по отношению к ним. Найдя в конце концов дело по душе, он не получает удовлетворения от работы, и интерес к ней вскоре угасает. Этот факт оторванности молодых людей от других людей и настоящего дела в американской психологии получил название отчуждения.</a:t>
            </a:r>
          </a:p>
          <a:p>
            <a:pPr algn="just"/>
            <a:r>
              <a:rPr lang="ru-RU" dirty="0" smtClean="0">
                <a:latin typeface="Times New Roman" panose="02020603050405020304" pitchFamily="18" charset="0"/>
                <a:cs typeface="Times New Roman" panose="02020603050405020304" pitchFamily="18" charset="0"/>
              </a:rPr>
              <a:t>Корни отчуждения </a:t>
            </a:r>
            <a:r>
              <a:rPr lang="ru-RU" dirty="0" err="1" smtClean="0">
                <a:latin typeface="Times New Roman" panose="02020603050405020304" pitchFamily="18" charset="0"/>
                <a:cs typeface="Times New Roman" panose="02020603050405020304" pitchFamily="18" charset="0"/>
              </a:rPr>
              <a:t>Бронфенбреннер</a:t>
            </a:r>
            <a:r>
              <a:rPr lang="ru-RU" dirty="0" smtClean="0">
                <a:latin typeface="Times New Roman" panose="02020603050405020304" pitchFamily="18" charset="0"/>
                <a:cs typeface="Times New Roman" panose="02020603050405020304" pitchFamily="18" charset="0"/>
              </a:rPr>
              <a:t> видит в следующих особенностях современных семей:</a:t>
            </a:r>
          </a:p>
          <a:p>
            <a:pPr algn="just"/>
            <a:r>
              <a:rPr lang="ru-RU" dirty="0" smtClean="0">
                <a:latin typeface="Times New Roman" panose="02020603050405020304" pitchFamily="18" charset="0"/>
                <a:cs typeface="Times New Roman" panose="02020603050405020304" pitchFamily="18" charset="0"/>
              </a:rPr>
              <a:t>• работа матерей;</a:t>
            </a:r>
          </a:p>
          <a:p>
            <a:pPr algn="just"/>
            <a:r>
              <a:rPr lang="ru-RU" dirty="0" smtClean="0">
                <a:latin typeface="Times New Roman" panose="02020603050405020304" pitchFamily="18" charset="0"/>
                <a:cs typeface="Times New Roman" panose="02020603050405020304" pitchFamily="18" charset="0"/>
              </a:rPr>
              <a:t>• рост количества разводов и соответственно количества детей, растущих без</a:t>
            </a:r>
          </a:p>
          <a:p>
            <a:pPr algn="just"/>
            <a:r>
              <a:rPr lang="ru-RU" dirty="0" smtClean="0">
                <a:latin typeface="Times New Roman" panose="02020603050405020304" pitchFamily="18" charset="0"/>
                <a:cs typeface="Times New Roman" panose="02020603050405020304" pitchFamily="18" charset="0"/>
              </a:rPr>
              <a:t>отцов;</a:t>
            </a:r>
          </a:p>
          <a:p>
            <a:pPr algn="just"/>
            <a:r>
              <a:rPr lang="ru-RU" dirty="0" smtClean="0">
                <a:latin typeface="Times New Roman" panose="02020603050405020304" pitchFamily="18" charset="0"/>
                <a:cs typeface="Times New Roman" panose="02020603050405020304" pitchFamily="18" charset="0"/>
              </a:rPr>
              <a:t>• дефицит общения детей с отцами из-за занятости последних на работе;</a:t>
            </a:r>
          </a:p>
          <a:p>
            <a:pPr algn="just"/>
            <a:r>
              <a:rPr lang="ru-RU" dirty="0" smtClean="0">
                <a:latin typeface="Times New Roman" panose="02020603050405020304" pitchFamily="18" charset="0"/>
                <a:cs typeface="Times New Roman" panose="02020603050405020304" pitchFamily="18" charset="0"/>
              </a:rPr>
              <a:t>• недостаточное общение с родителями из-за появления телевизоров и</a:t>
            </a:r>
          </a:p>
          <a:p>
            <a:pPr algn="just"/>
            <a:r>
              <a:rPr lang="ru-RU" dirty="0" smtClean="0">
                <a:latin typeface="Times New Roman" panose="02020603050405020304" pitchFamily="18" charset="0"/>
                <a:cs typeface="Times New Roman" panose="02020603050405020304" pitchFamily="18" charset="0"/>
              </a:rPr>
              <a:t>отдельных комнат;</a:t>
            </a:r>
          </a:p>
          <a:p>
            <a:pPr algn="just"/>
            <a:r>
              <a:rPr lang="ru-RU" dirty="0" smtClean="0">
                <a:latin typeface="Times New Roman" panose="02020603050405020304" pitchFamily="18" charset="0"/>
                <a:cs typeface="Times New Roman" panose="02020603050405020304" pitchFamily="18" charset="0"/>
              </a:rPr>
              <a:t>• редкое общение с родственниками и соседями.</a:t>
            </a:r>
          </a:p>
        </p:txBody>
      </p:sp>
    </p:spTree>
    <p:extLst>
      <p:ext uri="{BB962C8B-B14F-4D97-AF65-F5344CB8AC3E}">
        <p14:creationId xmlns:p14="http://schemas.microsoft.com/office/powerpoint/2010/main" val="2305282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0627" y="612340"/>
            <a:ext cx="10699845" cy="5909310"/>
          </a:xfrm>
          <a:prstGeom prst="rect">
            <a:avLst/>
          </a:prstGeom>
        </p:spPr>
        <p:txBody>
          <a:bodyPr wrap="square">
            <a:spAutoFit/>
          </a:bodyPr>
          <a:lstStyle/>
          <a:p>
            <a:pPr algn="ctr"/>
            <a:r>
              <a:rPr lang="ru-RU" b="1" dirty="0" smtClean="0">
                <a:solidFill>
                  <a:srgbClr val="FF0000"/>
                </a:solidFill>
                <a:latin typeface="Times New Roman" panose="02020603050405020304" pitchFamily="18" charset="0"/>
                <a:cs typeface="Times New Roman" panose="02020603050405020304" pitchFamily="18" charset="0"/>
              </a:rPr>
              <a:t>2.1. Биогенетические и социогенетические концепции</a:t>
            </a:r>
          </a:p>
          <a:p>
            <a:pPr algn="just"/>
            <a:r>
              <a:rPr lang="ru-RU" dirty="0" smtClean="0">
                <a:latin typeface="Times New Roman" panose="02020603050405020304" pitchFamily="18" charset="0"/>
                <a:cs typeface="Times New Roman" panose="02020603050405020304" pitchFamily="18" charset="0"/>
              </a:rPr>
              <a:t>Сторонники </a:t>
            </a:r>
            <a:r>
              <a:rPr lang="ru-RU" i="1" dirty="0" smtClean="0">
                <a:latin typeface="Times New Roman" panose="02020603050405020304" pitchFamily="18" charset="0"/>
                <a:cs typeface="Times New Roman" panose="02020603050405020304" pitchFamily="18" charset="0"/>
              </a:rPr>
              <a:t>биогенетической концепции </a:t>
            </a:r>
            <a:r>
              <a:rPr lang="ru-RU" dirty="0" smtClean="0">
                <a:latin typeface="Times New Roman" panose="02020603050405020304" pitchFamily="18" charset="0"/>
                <a:cs typeface="Times New Roman" panose="02020603050405020304" pitchFamily="18" charset="0"/>
              </a:rPr>
              <a:t>развития полагают, что основные психические свойства личности заложены в самой природе человека (биологическом начале), определяющей его жизненную судьбу. Они считают генетически запрограммированными интеллект, аморальные свойства личности и др.</a:t>
            </a:r>
          </a:p>
          <a:p>
            <a:pPr algn="just"/>
            <a:r>
              <a:rPr lang="ru-RU" dirty="0" smtClean="0">
                <a:latin typeface="Times New Roman" panose="02020603050405020304" pitchFamily="18" charset="0"/>
                <a:cs typeface="Times New Roman" panose="02020603050405020304" pitchFamily="18" charset="0"/>
              </a:rPr>
              <a:t>Первым шагом на пути возникновения биогенетических концепций была теория Ч. Дарвина о том, что развитие –</a:t>
            </a:r>
            <a:r>
              <a:rPr lang="ru-RU" i="1" dirty="0" smtClean="0">
                <a:latin typeface="Times New Roman" panose="02020603050405020304" pitchFamily="18" charset="0"/>
                <a:cs typeface="Times New Roman" panose="02020603050405020304" pitchFamily="18" charset="0"/>
              </a:rPr>
              <a:t> генезис </a:t>
            </a:r>
            <a:r>
              <a:rPr lang="ru-RU" dirty="0" smtClean="0">
                <a:latin typeface="Times New Roman" panose="02020603050405020304" pitchFamily="18" charset="0"/>
                <a:cs typeface="Times New Roman" panose="02020603050405020304" pitchFamily="18" charset="0"/>
              </a:rPr>
              <a:t>– подчиняется определенному закону. В дальнейшем любая крупная психологическая концепция всегда была связана с поиском законов детского развития.</a:t>
            </a:r>
          </a:p>
          <a:p>
            <a:pPr algn="just"/>
            <a:r>
              <a:rPr lang="ru-RU" dirty="0" smtClean="0">
                <a:latin typeface="Times New Roman" panose="02020603050405020304" pitchFamily="18" charset="0"/>
                <a:cs typeface="Times New Roman" panose="02020603050405020304" pitchFamily="18" charset="0"/>
              </a:rPr>
              <a:t>Немецкий естествоиспытатель Э. Геккель (1834–1919) и немецкий физиолог И. Мюллер (1801–1958) сформулировали биогенетический закон, согласно которому животное и человек во время внутриутробного развития кратко повторяют те стадии, которые проходит данный вид в филогенезе. Этот процесс был перенесен на процесс онтогенетического развития ребенка. Американский психолог С. Холл (1846–1924) считал, что ребенок в своем развитии кратко повторяет развитие человеческого рода.</a:t>
            </a:r>
          </a:p>
          <a:p>
            <a:pPr algn="just"/>
            <a:r>
              <a:rPr lang="ru-RU" dirty="0" smtClean="0">
                <a:latin typeface="Times New Roman" panose="02020603050405020304" pitchFamily="18" charset="0"/>
                <a:cs typeface="Times New Roman" panose="02020603050405020304" pitchFamily="18" charset="0"/>
              </a:rPr>
              <a:t>Основанием для появления данного закона послужили наблюдения за детьми, в результате чего были выделены следующие стадии развития: пещерная, когда ребенок роется в песке, стадия охоты, обмена и др. Холл предполагал также, что развитие детского рисунка отражает те стадии, которые проходило изобразительное искусство в истории человечества.</a:t>
            </a:r>
          </a:p>
          <a:p>
            <a:pPr algn="just"/>
            <a:r>
              <a:rPr lang="ru-RU" dirty="0" smtClean="0">
                <a:latin typeface="Times New Roman" panose="02020603050405020304" pitchFamily="18" charset="0"/>
                <a:cs typeface="Times New Roman" panose="02020603050405020304" pitchFamily="18" charset="0"/>
              </a:rPr>
              <a:t>Теории психического развития, связанные с идеей повторяемости в этом развитии истории человечества, называют </a:t>
            </a:r>
            <a:r>
              <a:rPr lang="ru-RU" i="1" dirty="0" smtClean="0">
                <a:latin typeface="Times New Roman" panose="02020603050405020304" pitchFamily="18" charset="0"/>
                <a:cs typeface="Times New Roman" panose="02020603050405020304" pitchFamily="18" charset="0"/>
              </a:rPr>
              <a:t>теориями рекапитуляции</a:t>
            </a:r>
            <a:r>
              <a:rPr lang="ru-RU" dirty="0" smtClean="0">
                <a:latin typeface="Times New Roman" panose="02020603050405020304" pitchFamily="18" charset="0"/>
                <a:cs typeface="Times New Roman" panose="02020603050405020304" pitchFamily="18" charset="0"/>
              </a:rPr>
              <a:t>. </a:t>
            </a:r>
          </a:p>
          <a:p>
            <a:pPr algn="just"/>
            <a:r>
              <a:rPr lang="ru-RU" dirty="0" smtClean="0">
                <a:latin typeface="Times New Roman" panose="02020603050405020304" pitchFamily="18" charset="0"/>
                <a:cs typeface="Times New Roman" panose="02020603050405020304" pitchFamily="18" charset="0"/>
              </a:rPr>
              <a:t>Выдающийся русский физиолог И.П. Павлов (1849–1936) доказал, что существуют приобретенные формы поведения, в основе которых лежат условные рефлексы. Это породило точку зрения о том, что развитие человека сводится к проявлению инстинкта и дрессуре.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8496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7880" y="482938"/>
            <a:ext cx="10695295" cy="1477328"/>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Все эти и многие другие, еще более неблагоприятные условия сказываются на психическом развитии ребенка, что и приводит к отчуждению, причины которого – в дезорганизации семьи. Однако, как считает </a:t>
            </a:r>
            <a:r>
              <a:rPr lang="ru-RU" dirty="0" err="1" smtClean="0">
                <a:latin typeface="Times New Roman" panose="02020603050405020304" pitchFamily="18" charset="0"/>
                <a:cs typeface="Times New Roman" panose="02020603050405020304" pitchFamily="18" charset="0"/>
              </a:rPr>
              <a:t>Бронфенбреннер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дезорганизующие</a:t>
            </a:r>
            <a:r>
              <a:rPr lang="ru-RU" dirty="0" smtClean="0">
                <a:latin typeface="Times New Roman" panose="02020603050405020304" pitchFamily="18" charset="0"/>
                <a:cs typeface="Times New Roman" panose="02020603050405020304" pitchFamily="18" charset="0"/>
              </a:rPr>
              <a:t> силы зарождаются первоначально не в самой семье, а в образе жизни всего общества и в объективных обстоятельствах, с которыми семьи сталкиваются.</a:t>
            </a: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248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6979" y="341194"/>
            <a:ext cx="10686197" cy="6695027"/>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Немецкий психолог В. Келер (1887–1967), проводя опыты на человекоподобных обезьянах, открыл у них наличие интеллекта. Этот факт лег в основу теории, согласно которой психика в своем развитии проходит три этапа: 1) инстинкт; 2) дрессура; 3) интеллект.</a:t>
            </a:r>
          </a:p>
          <a:p>
            <a:pPr algn="just"/>
            <a:r>
              <a:rPr lang="ru-RU" dirty="0" smtClean="0">
                <a:latin typeface="Times New Roman" panose="02020603050405020304" pitchFamily="18" charset="0"/>
                <a:cs typeface="Times New Roman" panose="02020603050405020304" pitchFamily="18" charset="0"/>
              </a:rPr>
              <a:t>Австрийский психолог К. </a:t>
            </a:r>
            <a:r>
              <a:rPr lang="ru-RU" dirty="0" err="1" smtClean="0">
                <a:latin typeface="Times New Roman" panose="02020603050405020304" pitchFamily="18" charset="0"/>
                <a:cs typeface="Times New Roman" panose="02020603050405020304" pitchFamily="18" charset="0"/>
              </a:rPr>
              <a:t>Бюлер</a:t>
            </a:r>
            <a:r>
              <a:rPr lang="ru-RU" dirty="0" smtClean="0">
                <a:latin typeface="Times New Roman" panose="02020603050405020304" pitchFamily="18" charset="0"/>
                <a:cs typeface="Times New Roman" panose="02020603050405020304" pitchFamily="18" charset="0"/>
              </a:rPr>
              <a:t> (1879–1963), опираясь на теорию В. Келера и  под влиянием трудов основателя психоанализа, австрийского психиатра и психолога 3. Фрейда (1856–1939), в качестве основного принципа развития всего живого выдвинул принцип удовольствия. Он связывал этапы инстинкта, дрессуры и интеллекта не только с созреванием мозга и усложнением отношений с окружающей средой, но и с развитием аффективных состояний – переживанием удовольствия и связанного с ним действия. </a:t>
            </a:r>
            <a:r>
              <a:rPr lang="ru-RU" dirty="0" err="1" smtClean="0">
                <a:latin typeface="Times New Roman" panose="02020603050405020304" pitchFamily="18" charset="0"/>
                <a:cs typeface="Times New Roman" panose="02020603050405020304" pitchFamily="18" charset="0"/>
              </a:rPr>
              <a:t>Бюлер</a:t>
            </a:r>
            <a:r>
              <a:rPr lang="ru-RU" dirty="0" smtClean="0">
                <a:latin typeface="Times New Roman" panose="02020603050405020304" pitchFamily="18" charset="0"/>
                <a:cs typeface="Times New Roman" panose="02020603050405020304" pitchFamily="18" charset="0"/>
              </a:rPr>
              <a:t> утверждал, что на первом этапе развития – этапе инстинкта – благодаря удовлетворению инстинктивной потребности наступает так называемое «функциональное удовольствие», являющееся следствием выполнения действия. А на этапе интеллектуального решения задачи возникает состояние, предвосхищающее удовольствие.</a:t>
            </a:r>
          </a:p>
          <a:p>
            <a:pPr algn="just"/>
            <a:r>
              <a:rPr lang="ru-RU" dirty="0" smtClean="0">
                <a:latin typeface="Times New Roman" panose="02020603050405020304" pitchFamily="18" charset="0"/>
                <a:cs typeface="Times New Roman" panose="02020603050405020304" pitchFamily="18" charset="0"/>
              </a:rPr>
              <a:t>В. Келер, изучая развитие ребенка с помощью зоопсихологического эксперимента, заметил сходство в примитивном применении орудий труда у человека и обезьяны.</a:t>
            </a:r>
          </a:p>
          <a:p>
            <a:pPr algn="just"/>
            <a:r>
              <a:rPr lang="ru-RU" dirty="0" smtClean="0">
                <a:latin typeface="Times New Roman" panose="02020603050405020304" pitchFamily="18" charset="0"/>
                <a:cs typeface="Times New Roman" panose="02020603050405020304" pitchFamily="18" charset="0"/>
              </a:rPr>
              <a:t>Диаметрально противоположного подхода к развитию психики ребенка придерживаются сторонники </a:t>
            </a:r>
            <a:r>
              <a:rPr lang="ru-RU" i="1" dirty="0" smtClean="0">
                <a:latin typeface="Times New Roman" panose="02020603050405020304" pitchFamily="18" charset="0"/>
                <a:cs typeface="Times New Roman" panose="02020603050405020304" pitchFamily="18" charset="0"/>
              </a:rPr>
              <a:t>социогенетической (</a:t>
            </a:r>
            <a:r>
              <a:rPr lang="ru-RU" i="1" dirty="0" err="1" smtClean="0">
                <a:latin typeface="Times New Roman" panose="02020603050405020304" pitchFamily="18" charset="0"/>
                <a:cs typeface="Times New Roman" panose="02020603050405020304" pitchFamily="18" charset="0"/>
              </a:rPr>
              <a:t>социологизаторской</a:t>
            </a:r>
            <a:r>
              <a:rPr lang="ru-RU" i="1" dirty="0" smtClean="0">
                <a:latin typeface="Times New Roman" panose="02020603050405020304" pitchFamily="18" charset="0"/>
                <a:cs typeface="Times New Roman" panose="02020603050405020304" pitchFamily="18" charset="0"/>
              </a:rPr>
              <a:t>) концепции</a:t>
            </a:r>
            <a:r>
              <a:rPr lang="ru-RU" dirty="0" smtClean="0">
                <a:latin typeface="Times New Roman" panose="02020603050405020304" pitchFamily="18" charset="0"/>
                <a:cs typeface="Times New Roman" panose="02020603050405020304" pitchFamily="18" charset="0"/>
              </a:rPr>
              <a:t>. Они считают, что в поведении человека нет ничего врожденного и каждое его действие – лишь продукт внешнего воздействия. Поэтому, манипулируя внешними воздействиями, можно добиться любых результатов.</a:t>
            </a:r>
          </a:p>
          <a:p>
            <a:pPr algn="just"/>
            <a:r>
              <a:rPr lang="ru-RU" dirty="0" smtClean="0">
                <a:latin typeface="Times New Roman" panose="02020603050405020304" pitchFamily="18" charset="0"/>
                <a:cs typeface="Times New Roman" panose="02020603050405020304" pitchFamily="18" charset="0"/>
              </a:rPr>
              <a:t>Еще в XVII в. английский философ Джон Локк (1632–1704) считал, что ребенок рождается на свет с чистой душой, подобной белому листу бумаги, на котором можно написать все что угодно, и дитя вырастет таким, каким его хотят видеть родители и близкие. Согласно этой точке зрения наследственность не играет никакой роли в развитии психики и поведения ребенка.</a:t>
            </a: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576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233" y="660360"/>
            <a:ext cx="10654352" cy="5909310"/>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Американский психолог Дж. Б. Уотсон (1878–1958) выдвинул лозунг: «Хватит изучать то, что человек думает, давайте изучать то, что человек делает!». Он считал, что в поведении человека нет ничего врожденного и каждое его действие есть продукт внешней стимуляции. Следовательно, манипулируя внешними раздражителями, можно «создать» человека любого склада. В исследованиях научения, в которых учитывались экспериментальные результаты, полученные И.П. Павловым, на первый план вышла идея сочетания стимула и реакции, условных и безусловных стимулов, был выделен временной параметр этой связи. Это легло в основу </a:t>
            </a:r>
            <a:r>
              <a:rPr lang="ru-RU" i="1" dirty="0" err="1" smtClean="0">
                <a:latin typeface="Times New Roman" panose="02020603050405020304" pitchFamily="18" charset="0"/>
                <a:cs typeface="Times New Roman" panose="02020603050405020304" pitchFamily="18" charset="0"/>
              </a:rPr>
              <a:t>ассоцианистической</a:t>
            </a:r>
            <a:r>
              <a:rPr lang="ru-RU" i="1" dirty="0" smtClean="0">
                <a:latin typeface="Times New Roman" panose="02020603050405020304" pitchFamily="18" charset="0"/>
                <a:cs typeface="Times New Roman" panose="02020603050405020304" pitchFamily="18" charset="0"/>
              </a:rPr>
              <a:t> концепции научения </a:t>
            </a:r>
            <a:r>
              <a:rPr lang="ru-RU" dirty="0" smtClean="0">
                <a:latin typeface="Times New Roman" panose="02020603050405020304" pitchFamily="18" charset="0"/>
                <a:cs typeface="Times New Roman" panose="02020603050405020304" pitchFamily="18" charset="0"/>
              </a:rPr>
              <a:t>Дж. Уотсона и Э. </a:t>
            </a:r>
            <a:r>
              <a:rPr lang="ru-RU" dirty="0" err="1" smtClean="0">
                <a:latin typeface="Times New Roman" panose="02020603050405020304" pitchFamily="18" charset="0"/>
                <a:cs typeface="Times New Roman" panose="02020603050405020304" pitchFamily="18" charset="0"/>
              </a:rPr>
              <a:t>Газри</a:t>
            </a:r>
            <a:r>
              <a:rPr lang="ru-RU" dirty="0" smtClean="0">
                <a:latin typeface="Times New Roman" panose="02020603050405020304" pitchFamily="18" charset="0"/>
                <a:cs typeface="Times New Roman" panose="02020603050405020304" pitchFamily="18" charset="0"/>
              </a:rPr>
              <a:t>, которая стала первой программой бихевиоризма. Бихевиоризм – это направление в американской психологии XX в., отрицающее сознание как предмет научного исследования и сводящее психику к различным формам поведения, понятого как совокупность реакций организма на стимулы внешней среды. По словам Дж. Уотсона, «все такие термины, как сознание, ощущение, восприятие, воображение или воля, могут быть исключены при описании человеческой деятельности». Поведение человека он отождествлял с поведением животного. Человек, по мнению Уотсона, – это биологическое существо, которое может быть изучаемо подобно всякому другому животному. Таким образом, в классическом бихевиоризме акцент делается на процессе научения на основе наличия или отсутствия подкрепления под влиянием среды.</a:t>
            </a:r>
          </a:p>
          <a:p>
            <a:pPr algn="just"/>
            <a:r>
              <a:rPr lang="ru-RU" dirty="0" smtClean="0">
                <a:latin typeface="Times New Roman" panose="02020603050405020304" pitchFamily="18" charset="0"/>
                <a:cs typeface="Times New Roman" panose="02020603050405020304" pitchFamily="18" charset="0"/>
              </a:rPr>
              <a:t>Представители </a:t>
            </a:r>
            <a:r>
              <a:rPr lang="ru-RU" dirty="0" err="1" smtClean="0">
                <a:latin typeface="Times New Roman" panose="02020603050405020304" pitchFamily="18" charset="0"/>
                <a:cs typeface="Times New Roman" panose="02020603050405020304" pitchFamily="18" charset="0"/>
              </a:rPr>
              <a:t>необихевиоризма</a:t>
            </a:r>
            <a:r>
              <a:rPr lang="ru-RU" dirty="0" smtClean="0">
                <a:latin typeface="Times New Roman" panose="02020603050405020304" pitchFamily="18" charset="0"/>
                <a:cs typeface="Times New Roman" panose="02020603050405020304" pitchFamily="18" charset="0"/>
              </a:rPr>
              <a:t>, американские психологи Э. </a:t>
            </a:r>
            <a:r>
              <a:rPr lang="ru-RU" dirty="0" err="1" smtClean="0">
                <a:latin typeface="Times New Roman" panose="02020603050405020304" pitchFamily="18" charset="0"/>
                <a:cs typeface="Times New Roman" panose="02020603050405020304" pitchFamily="18" charset="0"/>
              </a:rPr>
              <a:t>Торндайк</a:t>
            </a:r>
            <a:r>
              <a:rPr lang="ru-RU" dirty="0" smtClean="0">
                <a:latin typeface="Times New Roman" panose="02020603050405020304" pitchFamily="18" charset="0"/>
                <a:cs typeface="Times New Roman" panose="02020603050405020304" pitchFamily="18" charset="0"/>
              </a:rPr>
              <a:t> (1874–1949) и Б. Скиннер (1904–1990) создали концепцию научения, которое получило название «</a:t>
            </a:r>
            <a:r>
              <a:rPr lang="ru-RU" dirty="0" err="1" smtClean="0">
                <a:latin typeface="Times New Roman" panose="02020603050405020304" pitchFamily="18" charset="0"/>
                <a:cs typeface="Times New Roman" panose="02020603050405020304" pitchFamily="18" charset="0"/>
              </a:rPr>
              <a:t>оперантное</a:t>
            </a:r>
            <a:r>
              <a:rPr lang="ru-RU" dirty="0" smtClean="0">
                <a:latin typeface="Times New Roman" panose="02020603050405020304" pitchFamily="18" charset="0"/>
                <a:cs typeface="Times New Roman" panose="02020603050405020304" pitchFamily="18" charset="0"/>
              </a:rPr>
              <a:t> научение». Эта разновидность научения характеризуется тем, что в установлении новой ассоциативной стимульно-реактивной связи важную роль играют функции безусловного стимула, т. е. главный акцент делается на значении подкрепления.</a:t>
            </a: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2868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7880" y="426325"/>
            <a:ext cx="10681647" cy="5909310"/>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Н. Миллер и американский психолог К.Л. </a:t>
            </a:r>
            <a:r>
              <a:rPr lang="ru-RU" dirty="0" err="1" smtClean="0">
                <a:latin typeface="Times New Roman" panose="02020603050405020304" pitchFamily="18" charset="0"/>
                <a:cs typeface="Times New Roman" panose="02020603050405020304" pitchFamily="18" charset="0"/>
              </a:rPr>
              <a:t>Халл</a:t>
            </a:r>
            <a:r>
              <a:rPr lang="ru-RU" dirty="0" smtClean="0">
                <a:latin typeface="Times New Roman" panose="02020603050405020304" pitchFamily="18" charset="0"/>
                <a:cs typeface="Times New Roman" panose="02020603050405020304" pitchFamily="18" charset="0"/>
              </a:rPr>
              <a:t> (1884–1952) – авторы теории, в которой был дан ответ на вопрос: зависит ли научение, т. е. установление связи между стимулом и реакцией, от таких состояний испытуемого, как голод, жажда, боль. </a:t>
            </a:r>
          </a:p>
          <a:p>
            <a:pPr algn="just"/>
            <a:r>
              <a:rPr lang="ru-RU" dirty="0" smtClean="0">
                <a:latin typeface="Times New Roman" panose="02020603050405020304" pitchFamily="18" charset="0"/>
                <a:cs typeface="Times New Roman" panose="02020603050405020304" pitchFamily="18" charset="0"/>
              </a:rPr>
              <a:t>На основе существующий теорий можно сделать вывод, что в социогенетических</a:t>
            </a:r>
          </a:p>
          <a:p>
            <a:pPr algn="just"/>
            <a:r>
              <a:rPr lang="ru-RU" dirty="0" smtClean="0">
                <a:latin typeface="Times New Roman" panose="02020603050405020304" pitchFamily="18" charset="0"/>
                <a:cs typeface="Times New Roman" panose="02020603050405020304" pitchFamily="18" charset="0"/>
              </a:rPr>
              <a:t>теориях в качестве основного фактора развития психики рассматривается среда, а</a:t>
            </a:r>
          </a:p>
          <a:p>
            <a:pPr algn="just"/>
            <a:r>
              <a:rPr lang="ru-RU" dirty="0" smtClean="0">
                <a:latin typeface="Times New Roman" panose="02020603050405020304" pitchFamily="18" charset="0"/>
                <a:cs typeface="Times New Roman" panose="02020603050405020304" pitchFamily="18" charset="0"/>
              </a:rPr>
              <a:t>активность ребенка не учитывается.</a:t>
            </a: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r>
              <a:rPr lang="ru-RU" b="1" dirty="0" smtClean="0">
                <a:solidFill>
                  <a:srgbClr val="FF0000"/>
                </a:solidFill>
                <a:latin typeface="Times New Roman" panose="02020603050405020304" pitchFamily="18" charset="0"/>
                <a:cs typeface="Times New Roman" panose="02020603050405020304" pitchFamily="18" charset="0"/>
              </a:rPr>
              <a:t>2.2. Теория конвергенции двух факторов детского развития</a:t>
            </a:r>
          </a:p>
          <a:p>
            <a:pPr algn="just"/>
            <a:r>
              <a:rPr lang="ru-RU" dirty="0" smtClean="0">
                <a:latin typeface="Times New Roman" panose="02020603050405020304" pitchFamily="18" charset="0"/>
                <a:cs typeface="Times New Roman" panose="02020603050405020304" pitchFamily="18" charset="0"/>
              </a:rPr>
              <a:t>Теорию конвергенции, или, как ее еще называют, теорию двух факторов, разработал немецкий психолог В. Штерн (1975–1938), который был специалистом в области дифференциальной психологии, рассматривающей взаимоотношения биологического и социального факторов. Суть этой теории заключается в том, что психическое развитие ребенка рассматривается как процесс, складывающийся под</a:t>
            </a:r>
          </a:p>
          <a:p>
            <a:pPr algn="just"/>
            <a:r>
              <a:rPr lang="ru-RU" dirty="0" smtClean="0">
                <a:latin typeface="Times New Roman" panose="02020603050405020304" pitchFamily="18" charset="0"/>
                <a:cs typeface="Times New Roman" panose="02020603050405020304" pitchFamily="18" charset="0"/>
              </a:rPr>
              <a:t>влиянием наследственности и среды. Основной вопрос теории конвергенции состоит в том, чтобы установить, как возникают приобретенные формы поведения и какое влияние на них оказывает наследственность и окружающая среда. В это же время в психологии существовали две теоретические концепции, эмпиризм («человек – чистая доска») и нативизм (существуют врожденные идеи). Штерн полагал, что если есть основания для существования этих двух противоположных точек зрения, то истина заключается в их соединении. Он считал, что психическое развитие есть соединение внутренних данных с внешними условиями, но ведущее значение все равно остается за врожденным фактором. Примером тому</a:t>
            </a:r>
          </a:p>
          <a:p>
            <a:pPr algn="just"/>
            <a:r>
              <a:rPr lang="ru-RU" dirty="0" smtClean="0">
                <a:latin typeface="Times New Roman" panose="02020603050405020304" pitchFamily="18" charset="0"/>
                <a:cs typeface="Times New Roman" panose="02020603050405020304" pitchFamily="18" charset="0"/>
              </a:rPr>
              <a:t>может служить следующий факт: окружающий мир поставляет ребенку материал для игры, а то, как и когда он будет играть, зависит от врожденных компонентов инстинкта игры.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1948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7880" y="391954"/>
            <a:ext cx="10722591" cy="5632311"/>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В. Штерн был сторонником концепции рекапитуляции и говорил, что ребенок в первые месяцы младенческого периода находится на стадии млекопитающего: это подтверждается неосмысленным рефлекторным и импульсивным поведением; во втором полугодии жизни он достигает стадии высшего млекопитающего (обезьяны) благодаря развитию схватывания предметов и подражания; в дальнейшем, овладев </a:t>
            </a:r>
            <a:r>
              <a:rPr lang="ru-RU" dirty="0" err="1" smtClean="0">
                <a:latin typeface="Times New Roman" panose="02020603050405020304" pitchFamily="18" charset="0"/>
                <a:cs typeface="Times New Roman" panose="02020603050405020304" pitchFamily="18" charset="0"/>
              </a:rPr>
              <a:t>прямохождением</a:t>
            </a:r>
            <a:r>
              <a:rPr lang="ru-RU" dirty="0" smtClean="0">
                <a:latin typeface="Times New Roman" panose="02020603050405020304" pitchFamily="18" charset="0"/>
                <a:cs typeface="Times New Roman" panose="02020603050405020304" pitchFamily="18" charset="0"/>
              </a:rPr>
              <a:t> и речью, достигает начальных ступеней человеческого состояния; в первые пять лет игры и сказок он стоит на ступени первобытных народов; новый этап – поступление в школу – сопряжен с овладением социальными обязанностями более высокого уровня. Первые школьные годы связаны с простым содержанием античного и ветхозаветного миров, средние классы – с христианской культурой, а годы зрелости – с культурой нового времени.</a:t>
            </a:r>
          </a:p>
          <a:p>
            <a:pPr algn="just"/>
            <a:r>
              <a:rPr lang="ru-RU" dirty="0" smtClean="0">
                <a:latin typeface="Times New Roman" panose="02020603050405020304" pitchFamily="18" charset="0"/>
                <a:cs typeface="Times New Roman" panose="02020603050405020304" pitchFamily="18" charset="0"/>
              </a:rPr>
              <a:t>Теорию конвергенции развития подтверждают высказывания о том, что «яблоко от яблони недалеко падает» и «с кем поведешься, от того и наберешься». Английский психолог Г. </a:t>
            </a:r>
            <a:r>
              <a:rPr lang="ru-RU" dirty="0" err="1" smtClean="0">
                <a:latin typeface="Times New Roman" panose="02020603050405020304" pitchFamily="18" charset="0"/>
                <a:cs typeface="Times New Roman" panose="02020603050405020304" pitchFamily="18" charset="0"/>
              </a:rPr>
              <a:t>Айзенк</a:t>
            </a:r>
            <a:r>
              <a:rPr lang="ru-RU" dirty="0" smtClean="0">
                <a:latin typeface="Times New Roman" panose="02020603050405020304" pitchFamily="18" charset="0"/>
                <a:cs typeface="Times New Roman" panose="02020603050405020304" pitchFamily="18" charset="0"/>
              </a:rPr>
              <a:t> (1916–1997) считал, что интеллект на 80 % определяется влиянием наследственности и на 20 % – влиянием среды.</a:t>
            </a:r>
          </a:p>
          <a:p>
            <a:pPr algn="just"/>
            <a:r>
              <a:rPr lang="ru-RU" dirty="0" smtClean="0">
                <a:latin typeface="Times New Roman" panose="02020603050405020304" pitchFamily="18" charset="0"/>
                <a:cs typeface="Times New Roman" panose="02020603050405020304" pitchFamily="18" charset="0"/>
              </a:rPr>
              <a:t>Австрийский психолог 3. Фрейд создал, основу которой составил конфликт между инстинктивной сферой </a:t>
            </a:r>
            <a:r>
              <a:rPr lang="ru-RU" dirty="0" err="1" smtClean="0">
                <a:latin typeface="Times New Roman" panose="02020603050405020304" pitchFamily="18" charset="0"/>
                <a:cs typeface="Times New Roman" panose="02020603050405020304" pitchFamily="18" charset="0"/>
              </a:rPr>
              <a:t>душев</a:t>
            </a:r>
            <a:r>
              <a:rPr lang="ru-RU" b="1" i="1" dirty="0" err="1" smtClean="0">
                <a:latin typeface="Times New Roman" panose="02020603050405020304" pitchFamily="18" charset="0"/>
                <a:cs typeface="Times New Roman" panose="02020603050405020304" pitchFamily="18" charset="0"/>
              </a:rPr>
              <a:t>структурную</a:t>
            </a:r>
            <a:r>
              <a:rPr lang="ru-RU" b="1" i="1" dirty="0" smtClean="0">
                <a:latin typeface="Times New Roman" panose="02020603050405020304" pitchFamily="18" charset="0"/>
                <a:cs typeface="Times New Roman" panose="02020603050405020304" pitchFamily="18" charset="0"/>
              </a:rPr>
              <a:t> теорию </a:t>
            </a:r>
            <a:r>
              <a:rPr lang="ru-RU" b="1" i="1" dirty="0" err="1" smtClean="0">
                <a:latin typeface="Times New Roman" panose="02020603050405020304" pitchFamily="18" charset="0"/>
                <a:cs typeface="Times New Roman" panose="02020603050405020304" pitchFamily="18" charset="0"/>
              </a:rPr>
              <a:t>личности</a:t>
            </a:r>
            <a:r>
              <a:rPr lang="ru-RU" dirty="0" err="1" smtClean="0">
                <a:latin typeface="Times New Roman" panose="02020603050405020304" pitchFamily="18" charset="0"/>
                <a:cs typeface="Times New Roman" panose="02020603050405020304" pitchFamily="18" charset="0"/>
              </a:rPr>
              <a:t>ной</a:t>
            </a:r>
            <a:r>
              <a:rPr lang="ru-RU" dirty="0" smtClean="0">
                <a:latin typeface="Times New Roman" panose="02020603050405020304" pitchFamily="18" charset="0"/>
                <a:cs typeface="Times New Roman" panose="02020603050405020304" pitchFamily="18" charset="0"/>
              </a:rPr>
              <a:t> жизни человека и требованиями общества. Он считал, что каждый человек рождается с врожденными сексуальными влечениями, которые впоследствии находятся под контролем «Сверх-Я» и «Оно». «Оно» – это внутренняя психическая инстанция, которая под влиянием запретов выделяет из себя маленький кусочек «Я». «Сверх-Я» – инстанция, ограничивающая человеческие влечения. Получается, что на «Я» давят «Оно» и «Сверх-Я». Это типичная схема двух факторов развития.</a:t>
            </a:r>
          </a:p>
          <a:p>
            <a:pPr algn="just"/>
            <a:r>
              <a:rPr lang="ru-RU" dirty="0" smtClean="0">
                <a:latin typeface="Times New Roman" panose="02020603050405020304" pitchFamily="18" charset="0"/>
                <a:cs typeface="Times New Roman" panose="02020603050405020304" pitchFamily="18" charset="0"/>
              </a:rPr>
              <a:t>Психологи смогли установить влияние биологического и социального аспектов на процесс развития, наблюдая за близнецами и сравнивая полученные результаты Этот метод назвали </a:t>
            </a:r>
            <a:r>
              <a:rPr lang="ru-RU" b="1" i="1" dirty="0" smtClean="0">
                <a:latin typeface="Times New Roman" panose="02020603050405020304" pitchFamily="18" charset="0"/>
                <a:cs typeface="Times New Roman" panose="02020603050405020304" pitchFamily="18" charset="0"/>
              </a:rPr>
              <a:t>методом близнецов</a:t>
            </a:r>
            <a:r>
              <a:rPr lang="ru-RU" i="1" dirty="0" smtClean="0">
                <a:latin typeface="Times New Roman" panose="02020603050405020304" pitchFamily="18" charset="0"/>
                <a:cs typeface="Times New Roman" panose="02020603050405020304" pitchFamily="18" charset="0"/>
              </a:rPr>
              <a:t>.</a:t>
            </a: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5816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6035" y="232012"/>
            <a:ext cx="10809027" cy="6924511"/>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Как показал Д.Б. </a:t>
            </a:r>
            <a:r>
              <a:rPr lang="ru-RU" dirty="0" err="1" smtClean="0">
                <a:latin typeface="Times New Roman" panose="02020603050405020304" pitchFamily="18" charset="0"/>
                <a:cs typeface="Times New Roman" panose="02020603050405020304" pitchFamily="18" charset="0"/>
              </a:rPr>
              <a:t>Эльконин</a:t>
            </a:r>
            <a:r>
              <a:rPr lang="ru-RU" dirty="0" smtClean="0">
                <a:latin typeface="Times New Roman" panose="02020603050405020304" pitchFamily="18" charset="0"/>
                <a:cs typeface="Times New Roman" panose="02020603050405020304" pitchFamily="18" charset="0"/>
              </a:rPr>
              <a:t>, с методологической точки зрения, в исследовании близнецов есть один серьезный недочет: проблема наследственного фонда рассматривается с позиций тождественности или </a:t>
            </a:r>
            <a:r>
              <a:rPr lang="ru-RU" dirty="0" err="1" smtClean="0">
                <a:latin typeface="Times New Roman" panose="02020603050405020304" pitchFamily="18" charset="0"/>
                <a:cs typeface="Times New Roman" panose="02020603050405020304" pitchFamily="18" charset="0"/>
              </a:rPr>
              <a:t>нетождественности</a:t>
            </a:r>
            <a:r>
              <a:rPr lang="ru-RU" dirty="0" smtClean="0">
                <a:latin typeface="Times New Roman" panose="02020603050405020304" pitchFamily="18" charset="0"/>
                <a:cs typeface="Times New Roman" panose="02020603050405020304" pitchFamily="18" charset="0"/>
              </a:rPr>
              <a:t>, а проблема средовых влияний всегда рассматривается с позиции тождественности. Но не существует одной (одинаковой) социальной среды, в которой воспитываются близнецы – обязательно надо учитывать, с какими элементами среды ребенок активно взаимодействует. Поэтому для получения достоверных результатов надо выбирать такие ситуации, в которых уравнение содержит не одно, а два неизвестных. Отсюда вытекает вывод, что при помощи данного метода могут изучаться индивидуальные различия, а не проблемы развития.</a:t>
            </a:r>
          </a:p>
          <a:p>
            <a:pPr algn="ctr"/>
            <a:r>
              <a:rPr lang="ru-RU" b="1" dirty="0" smtClean="0">
                <a:solidFill>
                  <a:srgbClr val="FF0000"/>
                </a:solidFill>
                <a:latin typeface="Times New Roman" panose="02020603050405020304" pitchFamily="18" charset="0"/>
                <a:cs typeface="Times New Roman" panose="02020603050405020304" pitchFamily="18" charset="0"/>
              </a:rPr>
              <a:t>2.3. Психоаналитические теории детского развития</a:t>
            </a:r>
          </a:p>
          <a:p>
            <a:pPr algn="just"/>
            <a:r>
              <a:rPr lang="ru-RU" dirty="0" smtClean="0">
                <a:latin typeface="Times New Roman" panose="02020603050405020304" pitchFamily="18" charset="0"/>
                <a:cs typeface="Times New Roman" panose="02020603050405020304" pitchFamily="18" charset="0"/>
              </a:rPr>
              <a:t>Психоанализ изначально возник как метод лечения, но вскоре был воспринят как средство получения психологических фактов, которые легли в основу новой психологической системы.</a:t>
            </a:r>
          </a:p>
          <a:p>
            <a:pPr algn="just"/>
            <a:r>
              <a:rPr lang="ru-RU" dirty="0" smtClean="0">
                <a:latin typeface="Times New Roman" panose="02020603050405020304" pitchFamily="18" charset="0"/>
                <a:cs typeface="Times New Roman" panose="02020603050405020304" pitchFamily="18" charset="0"/>
              </a:rPr>
              <a:t>3. Фрейд, анализируя свободные ассоциации пациентов, пришел к выводу, что болезни взрослого человека сводятся к переживаниям детства. Основу теоретической концепции психоанализа составляет открытие бессознательного и сексуального начала. К бессознательному ученый отнес неспособность пациентов понимать истинное значение того, что они говорят и что делают. Детские переживания, по Фрейду, имеют</a:t>
            </a:r>
          </a:p>
          <a:p>
            <a:pPr algn="just"/>
            <a:r>
              <a:rPr lang="ru-RU" dirty="0" smtClean="0">
                <a:latin typeface="Times New Roman" panose="02020603050405020304" pitchFamily="18" charset="0"/>
                <a:cs typeface="Times New Roman" panose="02020603050405020304" pitchFamily="18" charset="0"/>
              </a:rPr>
              <a:t>сексуальную природу. Это чувство любви и ненависти к отцу или матери, ревность к брату или сестре и т. п.</a:t>
            </a:r>
          </a:p>
          <a:p>
            <a:pPr algn="just"/>
            <a:r>
              <a:rPr lang="ru-RU" dirty="0" smtClean="0">
                <a:latin typeface="Times New Roman" panose="02020603050405020304" pitchFamily="18" charset="0"/>
                <a:cs typeface="Times New Roman" panose="02020603050405020304" pitchFamily="18" charset="0"/>
              </a:rPr>
              <a:t>В модели личности Фрейд выделил три основных компонента: «Оно», «Я» и «Сверх-Я». «Оно» – это носитель инстинктов, «бурлящий котел влечений». Будучи иррациональным и бессознательным, «Оно» подчиняется принципу удовольствия. «Я» следует принципу реальности и учитывает особенности внешнего мира, его свойства и отношения. «Сверх-Я» – это критик, цензор и носитель моральных норм. Требования к</a:t>
            </a:r>
          </a:p>
          <a:p>
            <a:pPr algn="just"/>
            <a:r>
              <a:rPr lang="ru-RU" dirty="0" smtClean="0">
                <a:latin typeface="Times New Roman" panose="02020603050405020304" pitchFamily="18" charset="0"/>
                <a:cs typeface="Times New Roman" panose="02020603050405020304" pitchFamily="18" charset="0"/>
              </a:rPr>
              <a:t>«Я» со стороны «Оно», «Сверх-Я» и реальности несовместимы, поэтому возникает внутренний конфликт, который может решиться с помощью «защитных механизмов», таких, как вытеснение, проекция, регрессия, сублимация.</a:t>
            </a: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6379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232" y="398526"/>
            <a:ext cx="10695295" cy="6186309"/>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В понимании Фрейда личность – это взаимодействие побуждающих и сдерживающих сил. Все стадии психического развития человека, по его мнению, связаны с сексуальным развитием. Рассмотрим эти стадии.</a:t>
            </a:r>
          </a:p>
          <a:p>
            <a:pPr algn="just"/>
            <a:r>
              <a:rPr lang="ru-RU" b="1" dirty="0" smtClean="0">
                <a:latin typeface="Times New Roman" panose="02020603050405020304" pitchFamily="18" charset="0"/>
                <a:cs typeface="Times New Roman" panose="02020603050405020304" pitchFamily="18" charset="0"/>
              </a:rPr>
              <a:t>Оральная стадия </a:t>
            </a:r>
            <a:r>
              <a:rPr lang="ru-RU" dirty="0" smtClean="0">
                <a:latin typeface="Times New Roman" panose="02020603050405020304" pitchFamily="18" charset="0"/>
                <a:cs typeface="Times New Roman" panose="02020603050405020304" pitchFamily="18" charset="0"/>
              </a:rPr>
              <a:t>(от рождения до 1 года). Фрейд считал, что на этой стадии основной источник удовольствия сосредоточивается на зоне активности, связанной с кормлением. Оральная стадия состоит из двух фаз – ранней и поздней, занимающих первое и второе полугодия жизни. На ранней фазе присутствует действие сосания, на поздней – укус. Источник неудовольствия связан с невозможностью матери сразу удовлетворить желание ребенка. На этой стадии «Я» постепенно отсоединяется от «Оно». Эрогенной зоной является рот.</a:t>
            </a:r>
          </a:p>
          <a:p>
            <a:pPr algn="just"/>
            <a:r>
              <a:rPr lang="ru-RU" b="1" dirty="0" smtClean="0">
                <a:latin typeface="Times New Roman" panose="02020603050405020304" pitchFamily="18" charset="0"/>
                <a:cs typeface="Times New Roman" panose="02020603050405020304" pitchFamily="18" charset="0"/>
              </a:rPr>
              <a:t>Анальная стадия </a:t>
            </a:r>
            <a:r>
              <a:rPr lang="ru-RU" dirty="0" smtClean="0">
                <a:latin typeface="Times New Roman" panose="02020603050405020304" pitchFamily="18" charset="0"/>
                <a:cs typeface="Times New Roman" panose="02020603050405020304" pitchFamily="18" charset="0"/>
              </a:rPr>
              <a:t>(1–3 года). Она состоит из двух фаз. Либидо концентрируется вокруг ануса, который становится объектом внимания ребенка, приучаемого к опрятности. «Я» ребенка обучается разрешать конфликты, находя компромиссы между стремлением к наслаждению и действительностью. На этой стадии полностью образована инстанция «Я», и она может контролировать импульсы «Оно». Социальное принуждение, наказание родителей и страх потерять их любовь заставляют ребенка мысленно представлять себе запреты. Начинает формироваться «Сверх-Я».</a:t>
            </a:r>
          </a:p>
          <a:p>
            <a:pPr algn="just"/>
            <a:r>
              <a:rPr lang="ru-RU" b="1" dirty="0" smtClean="0">
                <a:latin typeface="Times New Roman" panose="02020603050405020304" pitchFamily="18" charset="0"/>
                <a:cs typeface="Times New Roman" panose="02020603050405020304" pitchFamily="18" charset="0"/>
              </a:rPr>
              <a:t>Фаллическая стадия </a:t>
            </a:r>
            <a:r>
              <a:rPr lang="ru-RU" dirty="0" smtClean="0">
                <a:latin typeface="Times New Roman" panose="02020603050405020304" pitchFamily="18" charset="0"/>
                <a:cs typeface="Times New Roman" panose="02020603050405020304" pitchFamily="18" charset="0"/>
              </a:rPr>
              <a:t>(3–5 лет). Это высшая ступень детской сексуальности, главной эрогенной зоной выступают генитальные органы. Родители противоположного с ребенком пола становятся первыми, кто привлекает их внимание в качестве объекта любви. 3. Фрейд такую привязанность у мальчиков назвал «</a:t>
            </a:r>
            <a:r>
              <a:rPr lang="ru-RU" dirty="0" err="1" smtClean="0">
                <a:latin typeface="Times New Roman" panose="02020603050405020304" pitchFamily="18" charset="0"/>
                <a:cs typeface="Times New Roman" panose="02020603050405020304" pitchFamily="18" charset="0"/>
              </a:rPr>
              <a:t>эдиповым</a:t>
            </a:r>
            <a:r>
              <a:rPr lang="ru-RU" dirty="0" smtClean="0">
                <a:latin typeface="Times New Roman" panose="02020603050405020304" pitchFamily="18" charset="0"/>
                <a:cs typeface="Times New Roman" panose="02020603050405020304" pitchFamily="18" charset="0"/>
              </a:rPr>
              <a:t> комплексом», а у девочек «комплексом Электры». По мнению Фрейда, в греческом мифе о царе Эдипе, которого убил собственный сын и впоследствии женился на своей матери, находится ключ к сексуальному комплексу: мальчик испытывает любовь к своей матери, воспринимая отца как соперника, вызывающего и ненависть, и страх.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540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91570" y="627797"/>
            <a:ext cx="10672548" cy="5632311"/>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Но в конце этой стадии происходят освобождение от «</a:t>
            </a:r>
            <a:r>
              <a:rPr lang="ru-RU" dirty="0" err="1" smtClean="0">
                <a:latin typeface="Times New Roman" panose="02020603050405020304" pitchFamily="18" charset="0"/>
                <a:cs typeface="Times New Roman" panose="02020603050405020304" pitchFamily="18" charset="0"/>
              </a:rPr>
              <a:t>эдипова</a:t>
            </a:r>
            <a:r>
              <a:rPr lang="ru-RU" dirty="0" smtClean="0">
                <a:latin typeface="Times New Roman" panose="02020603050405020304" pitchFamily="18" charset="0"/>
                <a:cs typeface="Times New Roman" panose="02020603050405020304" pitchFamily="18" charset="0"/>
              </a:rPr>
              <a:t> комплекса» из-за страха кастрации, ребенок вынужден отказаться от влечения к матери и идентифицировать себя с отцом. После этого полностью дифференцируется инстанция «Сверх-Я».</a:t>
            </a:r>
          </a:p>
          <a:p>
            <a:pPr algn="just"/>
            <a:r>
              <a:rPr lang="ru-RU" b="1" dirty="0" smtClean="0">
                <a:latin typeface="Times New Roman" panose="02020603050405020304" pitchFamily="18" charset="0"/>
                <a:cs typeface="Times New Roman" panose="02020603050405020304" pitchFamily="18" charset="0"/>
              </a:rPr>
              <a:t>Латентная стадия </a:t>
            </a:r>
            <a:r>
              <a:rPr lang="ru-RU" dirty="0" smtClean="0">
                <a:latin typeface="Times New Roman" panose="02020603050405020304" pitchFamily="18" charset="0"/>
                <a:cs typeface="Times New Roman" panose="02020603050405020304" pitchFamily="18" charset="0"/>
              </a:rPr>
              <a:t>(5-12 лет). Отмечается снижение полового интереса, инстанция «Я» полностью контролирует потребности «Оно». Энергия либидо (влечения) переносится на установление дружеских отношений со сверстниками и взрослыми, на освоение общечеловеческого опыта.</a:t>
            </a:r>
          </a:p>
          <a:p>
            <a:pPr algn="just"/>
            <a:r>
              <a:rPr lang="ru-RU" b="1" dirty="0" smtClean="0">
                <a:latin typeface="Times New Roman" panose="02020603050405020304" pitchFamily="18" charset="0"/>
                <a:cs typeface="Times New Roman" panose="02020603050405020304" pitchFamily="18" charset="0"/>
              </a:rPr>
              <a:t>Генитальная стадия </a:t>
            </a:r>
            <a:r>
              <a:rPr lang="ru-RU" dirty="0" smtClean="0">
                <a:latin typeface="Times New Roman" panose="02020603050405020304" pitchFamily="18" charset="0"/>
                <a:cs typeface="Times New Roman" panose="02020603050405020304" pitchFamily="18" charset="0"/>
              </a:rPr>
              <a:t>(12–18 лет). 3. Фрейд считал, что подросток стремится к одной цели – нормальному сексуальному общению; в этот период все эрогенные зоны объединяются. Если осуществление нормального сексуального общения затруднено, тогда можно наблюдать феномены фиксации или регресса к одной из предыдущих стадий. На этой стадии инстанция «Я» должна бороться против агрессивных импульсов «Оно», которое вновь дает о себе знать.</a:t>
            </a:r>
          </a:p>
          <a:p>
            <a:pPr algn="just"/>
            <a:r>
              <a:rPr lang="ru-RU" dirty="0" smtClean="0">
                <a:latin typeface="Times New Roman" panose="02020603050405020304" pitchFamily="18" charset="0"/>
                <a:cs typeface="Times New Roman" panose="02020603050405020304" pitchFamily="18" charset="0"/>
              </a:rPr>
              <a:t>Нормальное развитие происходит с помощью механизма сублимации[3] . Другие механизмы порождают патологические характеры.</a:t>
            </a:r>
          </a:p>
          <a:p>
            <a:pPr algn="just"/>
            <a:r>
              <a:rPr lang="ru-RU" dirty="0" smtClean="0">
                <a:latin typeface="Times New Roman" panose="02020603050405020304" pitchFamily="18" charset="0"/>
                <a:cs typeface="Times New Roman" panose="02020603050405020304" pitchFamily="18" charset="0"/>
              </a:rPr>
              <a:t>Концепция развития 3. Фрейда – это динамическая концепция, в которой показано, что в развитии человека главную роль играет другой человек, а не предметы, которые его окружают. В этом – одно из главных ее достоинств.</a:t>
            </a:r>
          </a:p>
          <a:p>
            <a:pPr algn="just"/>
            <a:r>
              <a:rPr lang="ru-RU" dirty="0" smtClean="0">
                <a:latin typeface="Times New Roman" panose="02020603050405020304" pitchFamily="18" charset="0"/>
                <a:cs typeface="Times New Roman" panose="02020603050405020304" pitchFamily="18" charset="0"/>
              </a:rPr>
              <a:t>Выдающийся отечественный психолог Л.С. Выготский (1896–1934) в этой концепции считал ценным установление факта подсознательной </a:t>
            </a:r>
            <a:r>
              <a:rPr lang="ru-RU" dirty="0" err="1" smtClean="0">
                <a:latin typeface="Times New Roman" panose="02020603050405020304" pitchFamily="18" charset="0"/>
                <a:cs typeface="Times New Roman" panose="02020603050405020304" pitchFamily="18" charset="0"/>
              </a:rPr>
              <a:t>определяемости</a:t>
            </a:r>
            <a:r>
              <a:rPr lang="ru-RU" dirty="0" smtClean="0">
                <a:latin typeface="Times New Roman" panose="02020603050405020304" pitchFamily="18" charset="0"/>
                <a:cs typeface="Times New Roman" panose="02020603050405020304" pitchFamily="18" charset="0"/>
              </a:rPr>
              <a:t> ряда психических явлений (например, неврозов) и факта скрытой сексуальности, но критиковал превращение сексуальности в метафизический принцип, который проник в разные ветви психологии.</a:t>
            </a:r>
          </a:p>
        </p:txBody>
      </p:sp>
    </p:spTree>
    <p:extLst>
      <p:ext uri="{BB962C8B-B14F-4D97-AF65-F5344CB8AC3E}">
        <p14:creationId xmlns:p14="http://schemas.microsoft.com/office/powerpoint/2010/main" val="8089024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51</TotalTime>
  <Words>5026</Words>
  <Application>Microsoft Office PowerPoint</Application>
  <PresentationFormat>Широкоэкранный</PresentationFormat>
  <Paragraphs>124</Paragraphs>
  <Slides>20</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Calibri</vt:lpstr>
      <vt:lpstr>Garamond</vt:lpstr>
      <vt:lpstr>Times New Roman</vt:lpstr>
      <vt:lpstr>Натуральные материалы</vt:lpstr>
      <vt:lpstr>ТЕОРИИ ПСИХИЧЕСКОГО РАЗВИТИЯ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ТЕОРИИ ПСИХИЧЕСКОГО РАЗВИТИЯ</dc:title>
  <dc:creator>usewr</dc:creator>
  <cp:lastModifiedBy>usewr</cp:lastModifiedBy>
  <cp:revision>7</cp:revision>
  <dcterms:created xsi:type="dcterms:W3CDTF">2022-01-19T07:45:16Z</dcterms:created>
  <dcterms:modified xsi:type="dcterms:W3CDTF">2022-01-19T08:37:13Z</dcterms:modified>
</cp:coreProperties>
</file>